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32"/>
  </p:notesMasterIdLst>
  <p:sldIdLst>
    <p:sldId id="256" r:id="rId2"/>
    <p:sldId id="257" r:id="rId3"/>
    <p:sldId id="258" r:id="rId4"/>
    <p:sldId id="302" r:id="rId5"/>
    <p:sldId id="303" r:id="rId6"/>
    <p:sldId id="304" r:id="rId7"/>
    <p:sldId id="306" r:id="rId8"/>
    <p:sldId id="305" r:id="rId9"/>
    <p:sldId id="307" r:id="rId10"/>
    <p:sldId id="259" r:id="rId11"/>
    <p:sldId id="350" r:id="rId12"/>
    <p:sldId id="348" r:id="rId13"/>
    <p:sldId id="308" r:id="rId14"/>
    <p:sldId id="349" r:id="rId15"/>
    <p:sldId id="314" r:id="rId16"/>
    <p:sldId id="352" r:id="rId17"/>
    <p:sldId id="354" r:id="rId18"/>
    <p:sldId id="316" r:id="rId19"/>
    <p:sldId id="331" r:id="rId20"/>
    <p:sldId id="262" r:id="rId21"/>
    <p:sldId id="319" r:id="rId22"/>
    <p:sldId id="343" r:id="rId23"/>
    <p:sldId id="355" r:id="rId24"/>
    <p:sldId id="324" r:id="rId25"/>
    <p:sldId id="356" r:id="rId26"/>
    <p:sldId id="346" r:id="rId27"/>
    <p:sldId id="357" r:id="rId28"/>
    <p:sldId id="358" r:id="rId29"/>
    <p:sldId id="347" r:id="rId30"/>
    <p:sldId id="325" r:id="rId31"/>
  </p:sldIdLst>
  <p:sldSz cx="9144000" cy="5143500" type="screen16x9"/>
  <p:notesSz cx="6858000" cy="9144000"/>
  <p:embeddedFontLst>
    <p:embeddedFont>
      <p:font typeface="Bebas Neue" panose="020B0606020202050201" pitchFamily="34" charset="77"/>
      <p:regular r:id="rId33"/>
    </p:embeddedFont>
    <p:embeddedFont>
      <p:font typeface="Montserrat" pitchFamily="2" charset="77"/>
      <p:regular r:id="rId34"/>
      <p:bold r:id="rId35"/>
      <p:italic r:id="rId36"/>
      <p:boldItalic r:id="rId37"/>
    </p:embeddedFont>
    <p:embeddedFont>
      <p:font typeface="Montserrat Black" panose="020F0502020204030204" pitchFamily="34" charset="0"/>
      <p:bold r:id="rId38"/>
      <p:italic r:id="rId39"/>
      <p:boldItalic r:id="rId40"/>
    </p:embeddedFont>
    <p:embeddedFont>
      <p:font typeface="Montserrat Medium" panose="020F050202020403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D77"/>
    <a:srgbClr val="F9A866"/>
    <a:srgbClr val="DEFEED"/>
    <a:srgbClr val="FCD1AC"/>
    <a:srgbClr val="1EB35B"/>
    <a:srgbClr val="000000"/>
    <a:srgbClr val="9EFF8C"/>
    <a:srgbClr val="ABFF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895CB6-108B-411C-B21C-6C85F57BD277}">
  <a:tblStyle styleId="{70895CB6-108B-411C-B21C-6C85F57BD27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2DE63D5-997A-4646-A377-4702673A728D}" styleName="Stile chiaro 2 - Colore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EBBBCC-DAD2-459C-BE2E-F6DE35CF9A28}" styleName="Stile scuro 2 - Colore 3/Colore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C4B1156A-380E-4F78-BDF5-A606A8083BF9}" styleName="Stile medio 4 - Colore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574"/>
    <p:restoredTop sz="94774"/>
  </p:normalViewPr>
  <p:slideViewPr>
    <p:cSldViewPr snapToGrid="0">
      <p:cViewPr varScale="1">
        <p:scale>
          <a:sx n="124" d="100"/>
          <a:sy n="124" d="100"/>
        </p:scale>
        <p:origin x="106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9.fntdata"/></Relationships>
</file>

<file path=ppt/media/image1.png>
</file>

<file path=ppt/media/image2.tif>
</file>

<file path=ppt/media/image3.t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2267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78fe0731a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78fe0731a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03368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78fe0731a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78fe0731a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6497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78fe0731a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78fe0731a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62414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1584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250652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286329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13121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578fe0731a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578fe0731a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9830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578fe0731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578fe0731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578fe0731a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578fe0731a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35094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75324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88686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0600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3900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7157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98687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6226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7646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578fe0731a_1_2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578fe0731a_1_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e4957916ed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2" name="Google Shape;1722;ge4957916e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590447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578fe0731a_1_2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578fe0731a_1_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9387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1578fe0731a_1_3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1578fe0731a_1_3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2495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1468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1244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578fe0731a_1_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578fe0731a_1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0659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578fe0731a_1_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578fe0731a_1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8378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4736150" y="4101575"/>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540000"/>
            <a:ext cx="5505600" cy="2370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2910300"/>
            <a:ext cx="5505600" cy="461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2" name="Google Shape;12;p2"/>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5">
  <p:cSld name="TITLE_ONLY_6_2">
    <p:spTree>
      <p:nvGrpSpPr>
        <p:cNvPr id="1" name="Shape 131"/>
        <p:cNvGrpSpPr/>
        <p:nvPr/>
      </p:nvGrpSpPr>
      <p:grpSpPr>
        <a:xfrm>
          <a:off x="0" y="0"/>
          <a:ext cx="0" cy="0"/>
          <a:chOff x="0" y="0"/>
          <a:chExt cx="0" cy="0"/>
        </a:xfrm>
      </p:grpSpPr>
      <p:sp>
        <p:nvSpPr>
          <p:cNvPr id="132" name="Google Shape;132;p19"/>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19"/>
          <p:cNvSpPr/>
          <p:nvPr/>
        </p:nvSpPr>
        <p:spPr>
          <a:xfrm rot="-5400000" flipH="1">
            <a:off x="164157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_2">
    <p:spTree>
      <p:nvGrpSpPr>
        <p:cNvPr id="1" name="Shape 166"/>
        <p:cNvGrpSpPr/>
        <p:nvPr/>
      </p:nvGrpSpPr>
      <p:grpSpPr>
        <a:xfrm>
          <a:off x="0" y="0"/>
          <a:ext cx="0" cy="0"/>
          <a:chOff x="0" y="0"/>
          <a:chExt cx="0" cy="0"/>
        </a:xfrm>
      </p:grpSpPr>
      <p:sp>
        <p:nvSpPr>
          <p:cNvPr id="167" name="Google Shape;167;p24"/>
          <p:cNvSpPr/>
          <p:nvPr/>
        </p:nvSpPr>
        <p:spPr>
          <a:xfrm>
            <a:off x="2" y="0"/>
            <a:ext cx="1813093" cy="1842725"/>
          </a:xfrm>
          <a:custGeom>
            <a:avLst/>
            <a:gdLst/>
            <a:ahLst/>
            <a:cxnLst/>
            <a:rect l="l" t="t" r="r" b="b"/>
            <a:pathLst>
              <a:path w="43689" h="44403" extrusionOk="0">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4"/>
          <p:cNvSpPr/>
          <p:nvPr/>
        </p:nvSpPr>
        <p:spPr>
          <a:xfrm flipH="1">
            <a:off x="7597553" y="0"/>
            <a:ext cx="1546456" cy="1897297"/>
          </a:xfrm>
          <a:custGeom>
            <a:avLst/>
            <a:gdLst/>
            <a:ahLst/>
            <a:cxnLst/>
            <a:rect l="l" t="t" r="r" b="b"/>
            <a:pathLst>
              <a:path w="37264" h="45718" extrusionOk="0">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3">
              <a:lumMod val="60000"/>
              <a:lumOff val="4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txBox="1">
            <a:spLocks noGrp="1"/>
          </p:cNvSpPr>
          <p:nvPr>
            <p:ph type="title"/>
          </p:nvPr>
        </p:nvSpPr>
        <p:spPr>
          <a:xfrm>
            <a:off x="720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 name="Google Shape;170;p24"/>
          <p:cNvSpPr txBox="1">
            <a:spLocks noGrp="1"/>
          </p:cNvSpPr>
          <p:nvPr>
            <p:ph type="subTitle" idx="1"/>
          </p:nvPr>
        </p:nvSpPr>
        <p:spPr>
          <a:xfrm>
            <a:off x="720000" y="3158821"/>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1" name="Google Shape;171;p24"/>
          <p:cNvSpPr txBox="1">
            <a:spLocks noGrp="1"/>
          </p:cNvSpPr>
          <p:nvPr>
            <p:ph type="title" idx="2"/>
          </p:nvPr>
        </p:nvSpPr>
        <p:spPr>
          <a:xfrm>
            <a:off x="6084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24"/>
          <p:cNvSpPr txBox="1">
            <a:spLocks noGrp="1"/>
          </p:cNvSpPr>
          <p:nvPr>
            <p:ph type="subTitle" idx="3"/>
          </p:nvPr>
        </p:nvSpPr>
        <p:spPr>
          <a:xfrm>
            <a:off x="6084000" y="3158821"/>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3" name="Google Shape;173;p24"/>
          <p:cNvSpPr txBox="1">
            <a:spLocks noGrp="1"/>
          </p:cNvSpPr>
          <p:nvPr>
            <p:ph type="title" idx="4"/>
          </p:nvPr>
        </p:nvSpPr>
        <p:spPr>
          <a:xfrm>
            <a:off x="3402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4" name="Google Shape;174;p24"/>
          <p:cNvSpPr txBox="1">
            <a:spLocks noGrp="1"/>
          </p:cNvSpPr>
          <p:nvPr>
            <p:ph type="subTitle" idx="5"/>
          </p:nvPr>
        </p:nvSpPr>
        <p:spPr>
          <a:xfrm>
            <a:off x="3402000" y="3158829"/>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5" name="Google Shape;175;p24"/>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21"/>
        <p:cNvGrpSpPr/>
        <p:nvPr/>
      </p:nvGrpSpPr>
      <p:grpSpPr>
        <a:xfrm>
          <a:off x="0" y="0"/>
          <a:ext cx="0" cy="0"/>
          <a:chOff x="0" y="0"/>
          <a:chExt cx="0" cy="0"/>
        </a:xfrm>
      </p:grpSpPr>
      <p:sp>
        <p:nvSpPr>
          <p:cNvPr id="222" name="Google Shape;222;p28"/>
          <p:cNvSpPr/>
          <p:nvPr/>
        </p:nvSpPr>
        <p:spPr>
          <a:xfrm>
            <a:off x="6504219" y="1833001"/>
            <a:ext cx="2639742" cy="330615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txBox="1">
            <a:spLocks noGrp="1"/>
          </p:cNvSpPr>
          <p:nvPr>
            <p:ph type="ctrTitle"/>
          </p:nvPr>
        </p:nvSpPr>
        <p:spPr>
          <a:xfrm>
            <a:off x="720000" y="540000"/>
            <a:ext cx="4680000" cy="129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4" name="Google Shape;224;p28"/>
          <p:cNvSpPr txBox="1">
            <a:spLocks noGrp="1"/>
          </p:cNvSpPr>
          <p:nvPr>
            <p:ph type="subTitle" idx="1"/>
          </p:nvPr>
        </p:nvSpPr>
        <p:spPr>
          <a:xfrm>
            <a:off x="720000" y="1680600"/>
            <a:ext cx="4680000" cy="1174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9pPr>
          </a:lstStyle>
          <a:p>
            <a:endParaRPr/>
          </a:p>
        </p:txBody>
      </p:sp>
      <p:sp>
        <p:nvSpPr>
          <p:cNvPr id="225" name="Google Shape;225;p28"/>
          <p:cNvSpPr txBox="1"/>
          <p:nvPr/>
        </p:nvSpPr>
        <p:spPr>
          <a:xfrm>
            <a:off x="1138800" y="3495300"/>
            <a:ext cx="3842400" cy="738900"/>
          </a:xfrm>
          <a:prstGeom prst="rect">
            <a:avLst/>
          </a:prstGeom>
          <a:noFill/>
          <a:ln>
            <a:noFill/>
          </a:ln>
        </p:spPr>
        <p:txBody>
          <a:bodyPr spcFirstLastPara="1" wrap="square" lIns="90000" tIns="91425" rIns="90000" bIns="91425" anchor="t" anchorCtr="0">
            <a:noAutofit/>
          </a:bodyPr>
          <a:lstStyle/>
          <a:p>
            <a:pPr marL="0" lvl="0" indent="0" algn="ctr" rtl="0">
              <a:lnSpc>
                <a:spcPct val="100000"/>
              </a:lnSpc>
              <a:spcBef>
                <a:spcPts val="300"/>
              </a:spcBef>
              <a:spcAft>
                <a:spcPts val="0"/>
              </a:spcAft>
              <a:buNone/>
            </a:pPr>
            <a:r>
              <a:rPr lang="en" sz="1200" b="1">
                <a:solidFill>
                  <a:schemeClr val="dk1"/>
                </a:solidFill>
                <a:latin typeface="Montserrat"/>
                <a:ea typeface="Montserrat"/>
                <a:cs typeface="Montserrat"/>
                <a:sym typeface="Montserrat"/>
              </a:rPr>
              <a:t>CREDITS: </a:t>
            </a:r>
            <a:r>
              <a:rPr lang="en" sz="1200">
                <a:solidFill>
                  <a:schemeClr val="dk1"/>
                </a:solidFill>
                <a:latin typeface="Montserrat Medium"/>
                <a:ea typeface="Montserrat Medium"/>
                <a:cs typeface="Montserrat Medium"/>
                <a:sym typeface="Montserrat Medium"/>
              </a:rPr>
              <a:t>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Medium"/>
                <a:ea typeface="Montserrat Medium"/>
                <a:cs typeface="Montserrat Medium"/>
                <a:sym typeface="Montserrat Medium"/>
              </a:rPr>
              <a:t>, including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Medium"/>
                <a:ea typeface="Montserrat Medium"/>
                <a:cs typeface="Montserrat Medium"/>
                <a:sym typeface="Montserrat Medium"/>
              </a:rPr>
              <a:t>,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dk1"/>
              </a:solidFill>
              <a:latin typeface="Montserrat"/>
              <a:ea typeface="Montserrat"/>
              <a:cs typeface="Montserrat"/>
              <a:sym typeface="Montserrat"/>
            </a:endParaRPr>
          </a:p>
        </p:txBody>
      </p:sp>
      <p:sp>
        <p:nvSpPr>
          <p:cNvPr id="226" name="Google Shape;226;p28"/>
          <p:cNvSpPr/>
          <p:nvPr/>
        </p:nvSpPr>
        <p:spPr>
          <a:xfrm flipH="1">
            <a:off x="4736150" y="615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flipH="1">
            <a:off x="5445825"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rot="5400000" flipH="1">
            <a:off x="-1385450" y="299702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rot="5400000" flipH="1">
            <a:off x="-1210600" y="34913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30"/>
        <p:cNvGrpSpPr/>
        <p:nvPr/>
      </p:nvGrpSpPr>
      <p:grpSpPr>
        <a:xfrm>
          <a:off x="0" y="0"/>
          <a:ext cx="0" cy="0"/>
          <a:chOff x="0" y="0"/>
          <a:chExt cx="0" cy="0"/>
        </a:xfrm>
      </p:grpSpPr>
      <p:sp>
        <p:nvSpPr>
          <p:cNvPr id="231" name="Google Shape;231;p29"/>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33"/>
        <p:cNvGrpSpPr/>
        <p:nvPr/>
      </p:nvGrpSpPr>
      <p:grpSpPr>
        <a:xfrm>
          <a:off x="0" y="0"/>
          <a:ext cx="0" cy="0"/>
          <a:chOff x="0" y="0"/>
          <a:chExt cx="0" cy="0"/>
        </a:xfrm>
      </p:grpSpPr>
      <p:sp>
        <p:nvSpPr>
          <p:cNvPr id="234" name="Google Shape;234;p30"/>
          <p:cNvSpPr/>
          <p:nvPr/>
        </p:nvSpPr>
        <p:spPr>
          <a:xfrm rot="10800000">
            <a:off x="5445834"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9"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flipH="1">
            <a:off x="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3203994" y="2040256"/>
            <a:ext cx="5220000" cy="1600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5183994" y="1071331"/>
            <a:ext cx="1260000" cy="89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b="1">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3203994" y="3641069"/>
            <a:ext cx="5220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 name="Google Shape;23;p3"/>
          <p:cNvSpPr/>
          <p:nvPr/>
        </p:nvSpPr>
        <p:spPr>
          <a:xfrm flipH="1">
            <a:off x="5612800" y="463897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81900" y="47026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p:nvPr/>
        </p:nvSpPr>
        <p:spPr>
          <a:xfrm>
            <a:off x="6347525" y="1636751"/>
            <a:ext cx="2796434" cy="3502398"/>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txBox="1">
            <a:spLocks noGrp="1"/>
          </p:cNvSpPr>
          <p:nvPr>
            <p:ph type="subTitle" idx="1"/>
          </p:nvPr>
        </p:nvSpPr>
        <p:spPr>
          <a:xfrm>
            <a:off x="720000" y="3056550"/>
            <a:ext cx="3924000" cy="831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7" name="Google Shape;47;p7"/>
          <p:cNvSpPr txBox="1">
            <a:spLocks noGrp="1"/>
          </p:cNvSpPr>
          <p:nvPr>
            <p:ph type="title"/>
          </p:nvPr>
        </p:nvSpPr>
        <p:spPr>
          <a:xfrm>
            <a:off x="720000" y="1255650"/>
            <a:ext cx="3924000" cy="180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7"/>
          <p:cNvSpPr>
            <a:spLocks noGrp="1"/>
          </p:cNvSpPr>
          <p:nvPr>
            <p:ph type="pic" idx="2"/>
          </p:nvPr>
        </p:nvSpPr>
        <p:spPr>
          <a:xfrm>
            <a:off x="4824000" y="771750"/>
            <a:ext cx="3600000" cy="3600000"/>
          </a:xfrm>
          <a:prstGeom prst="ellipse">
            <a:avLst/>
          </a:prstGeom>
          <a:noFill/>
          <a:ln>
            <a:noFill/>
          </a:ln>
        </p:spPr>
      </p:sp>
      <p:sp>
        <p:nvSpPr>
          <p:cNvPr id="49" name="Google Shape;49;p7"/>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671100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subTitle" idx="1"/>
          </p:nvPr>
        </p:nvSpPr>
        <p:spPr>
          <a:xfrm>
            <a:off x="720000" y="2271600"/>
            <a:ext cx="4644000" cy="141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4" name="Google Shape;64;p9"/>
          <p:cNvSpPr txBox="1">
            <a:spLocks noGrp="1"/>
          </p:cNvSpPr>
          <p:nvPr>
            <p:ph type="title"/>
          </p:nvPr>
        </p:nvSpPr>
        <p:spPr>
          <a:xfrm>
            <a:off x="720000" y="1455900"/>
            <a:ext cx="4644000" cy="81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9"/>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1_1_1">
    <p:spTree>
      <p:nvGrpSpPr>
        <p:cNvPr id="1" name="Shape 88"/>
        <p:cNvGrpSpPr/>
        <p:nvPr/>
      </p:nvGrpSpPr>
      <p:grpSpPr>
        <a:xfrm>
          <a:off x="0" y="0"/>
          <a:ext cx="0" cy="0"/>
          <a:chOff x="0" y="0"/>
          <a:chExt cx="0" cy="0"/>
        </a:xfrm>
      </p:grpSpPr>
      <p:sp>
        <p:nvSpPr>
          <p:cNvPr id="89" name="Google Shape;89;p13"/>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txBox="1">
            <a:spLocks noGrp="1"/>
          </p:cNvSpPr>
          <p:nvPr>
            <p:ph type="title"/>
          </p:nvPr>
        </p:nvSpPr>
        <p:spPr>
          <a:xfrm>
            <a:off x="1529700" y="11722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3"/>
          <p:cNvSpPr txBox="1">
            <a:spLocks noGrp="1"/>
          </p:cNvSpPr>
          <p:nvPr>
            <p:ph type="title" idx="2" hasCustomPrompt="1"/>
          </p:nvPr>
        </p:nvSpPr>
        <p:spPr>
          <a:xfrm>
            <a:off x="720000" y="11722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3" name="Google Shape;93;p13"/>
          <p:cNvSpPr txBox="1">
            <a:spLocks noGrp="1"/>
          </p:cNvSpPr>
          <p:nvPr>
            <p:ph type="subTitle" idx="1"/>
          </p:nvPr>
        </p:nvSpPr>
        <p:spPr>
          <a:xfrm>
            <a:off x="1529700" y="15739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4" name="Google Shape;94;p13"/>
          <p:cNvSpPr txBox="1">
            <a:spLocks noGrp="1"/>
          </p:cNvSpPr>
          <p:nvPr>
            <p:ph type="title" idx="3"/>
          </p:nvPr>
        </p:nvSpPr>
        <p:spPr>
          <a:xfrm>
            <a:off x="2328900" y="20231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5" name="Google Shape;95;p13"/>
          <p:cNvSpPr txBox="1">
            <a:spLocks noGrp="1"/>
          </p:cNvSpPr>
          <p:nvPr>
            <p:ph type="title" idx="4" hasCustomPrompt="1"/>
          </p:nvPr>
        </p:nvSpPr>
        <p:spPr>
          <a:xfrm>
            <a:off x="1519200" y="20231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6" name="Google Shape;96;p13"/>
          <p:cNvSpPr txBox="1">
            <a:spLocks noGrp="1"/>
          </p:cNvSpPr>
          <p:nvPr>
            <p:ph type="subTitle" idx="5"/>
          </p:nvPr>
        </p:nvSpPr>
        <p:spPr>
          <a:xfrm>
            <a:off x="2328900" y="24248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7" name="Google Shape;97;p13"/>
          <p:cNvSpPr txBox="1">
            <a:spLocks noGrp="1"/>
          </p:cNvSpPr>
          <p:nvPr>
            <p:ph type="title" idx="6"/>
          </p:nvPr>
        </p:nvSpPr>
        <p:spPr>
          <a:xfrm>
            <a:off x="3124500" y="287575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3"/>
          <p:cNvSpPr txBox="1">
            <a:spLocks noGrp="1"/>
          </p:cNvSpPr>
          <p:nvPr>
            <p:ph type="title" idx="7" hasCustomPrompt="1"/>
          </p:nvPr>
        </p:nvSpPr>
        <p:spPr>
          <a:xfrm>
            <a:off x="2314800" y="287575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9" name="Google Shape;99;p13"/>
          <p:cNvSpPr txBox="1">
            <a:spLocks noGrp="1"/>
          </p:cNvSpPr>
          <p:nvPr>
            <p:ph type="subTitle" idx="8"/>
          </p:nvPr>
        </p:nvSpPr>
        <p:spPr>
          <a:xfrm>
            <a:off x="3124500" y="327745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00" name="Google Shape;100;p13"/>
          <p:cNvSpPr txBox="1">
            <a:spLocks noGrp="1"/>
          </p:cNvSpPr>
          <p:nvPr>
            <p:ph type="title" idx="9"/>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3"/>
          <p:cNvSpPr txBox="1">
            <a:spLocks noGrp="1"/>
          </p:cNvSpPr>
          <p:nvPr>
            <p:ph type="title" idx="13"/>
          </p:nvPr>
        </p:nvSpPr>
        <p:spPr>
          <a:xfrm>
            <a:off x="3923700" y="37254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2" name="Google Shape;102;p13"/>
          <p:cNvSpPr txBox="1">
            <a:spLocks noGrp="1"/>
          </p:cNvSpPr>
          <p:nvPr>
            <p:ph type="title" idx="14" hasCustomPrompt="1"/>
          </p:nvPr>
        </p:nvSpPr>
        <p:spPr>
          <a:xfrm>
            <a:off x="3114000" y="37254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3" name="Google Shape;103;p13"/>
          <p:cNvSpPr txBox="1">
            <a:spLocks noGrp="1"/>
          </p:cNvSpPr>
          <p:nvPr>
            <p:ph type="subTitle" idx="15"/>
          </p:nvPr>
        </p:nvSpPr>
        <p:spPr>
          <a:xfrm>
            <a:off x="3923700" y="41271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6">
    <p:bg>
      <p:bgPr>
        <a:solidFill>
          <a:srgbClr val="FCD1AC"/>
        </a:solidFill>
        <a:effectLst/>
      </p:bgPr>
    </p:bg>
    <p:spTree>
      <p:nvGrpSpPr>
        <p:cNvPr id="1" name="Shape 112"/>
        <p:cNvGrpSpPr/>
        <p:nvPr/>
      </p:nvGrpSpPr>
      <p:grpSpPr>
        <a:xfrm>
          <a:off x="0" y="0"/>
          <a:ext cx="0" cy="0"/>
          <a:chOff x="0" y="0"/>
          <a:chExt cx="0" cy="0"/>
        </a:xfrm>
      </p:grpSpPr>
      <p:sp>
        <p:nvSpPr>
          <p:cNvPr id="113" name="Google Shape;113;p15"/>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rgbClr val="F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CD1AC"/>
              </a:solidFill>
            </a:endParaRPr>
          </a:p>
        </p:txBody>
      </p:sp>
      <p:sp>
        <p:nvSpPr>
          <p:cNvPr id="114" name="Google Shape;114;p15"/>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rgbClr val="F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CD1AC"/>
              </a:solidFill>
            </a:endParaRPr>
          </a:p>
        </p:txBody>
      </p:sp>
      <p:sp>
        <p:nvSpPr>
          <p:cNvPr id="115" name="Google Shape;115;p1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3">
  <p:cSld name="TITLE_ONLY_7">
    <p:spTree>
      <p:nvGrpSpPr>
        <p:cNvPr id="1" name="Shape 120"/>
        <p:cNvGrpSpPr/>
        <p:nvPr/>
      </p:nvGrpSpPr>
      <p:grpSpPr>
        <a:xfrm>
          <a:off x="0" y="0"/>
          <a:ext cx="0" cy="0"/>
          <a:chOff x="0" y="0"/>
          <a:chExt cx="0" cy="0"/>
        </a:xfrm>
      </p:grpSpPr>
      <p:sp>
        <p:nvSpPr>
          <p:cNvPr id="121" name="Google Shape;121;p17"/>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17"/>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rot="-5400000">
            <a:off x="1641575" y="-1282437"/>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4">
  <p:cSld name="TITLE_ONLY_8">
    <p:bg>
      <p:bgPr>
        <a:solidFill>
          <a:srgbClr val="FCD1AC"/>
        </a:solidFill>
        <a:effectLst/>
      </p:bgPr>
    </p:bg>
    <p:spTree>
      <p:nvGrpSpPr>
        <p:cNvPr id="1" name="Shape 126"/>
        <p:cNvGrpSpPr/>
        <p:nvPr/>
      </p:nvGrpSpPr>
      <p:grpSpPr>
        <a:xfrm>
          <a:off x="0" y="0"/>
          <a:ext cx="0" cy="0"/>
          <a:chOff x="0" y="0"/>
          <a:chExt cx="0" cy="0"/>
        </a:xfrm>
      </p:grpSpPr>
      <p:sp>
        <p:nvSpPr>
          <p:cNvPr id="127" name="Google Shape;127;p18"/>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rgbClr val="F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rgbClr val="F9A8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18"/>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76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ontserrat Black"/>
              <a:buNone/>
              <a:defRPr sz="3500">
                <a:solidFill>
                  <a:schemeClr val="lt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216800"/>
            <a:ext cx="7704000" cy="33867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marL="914400" lvl="1"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marL="1371600" lvl="2"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marL="1828800" lvl="3"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marL="2286000" lvl="4"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marL="2743200" lvl="5"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marL="3200400" lvl="6"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marL="3657600" lvl="7"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marL="4114800" lvl="8" indent="-3175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1" r:id="rId7"/>
    <p:sldLayoutId id="2147483663" r:id="rId8"/>
    <p:sldLayoutId id="2147483664" r:id="rId9"/>
    <p:sldLayoutId id="2147483665" r:id="rId10"/>
    <p:sldLayoutId id="2147483670" r:id="rId11"/>
    <p:sldLayoutId id="2147483674" r:id="rId12"/>
    <p:sldLayoutId id="2147483675" r:id="rId13"/>
    <p:sldLayoutId id="2147483676"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Relationship Id="rId4" Type="http://schemas.openxmlformats.org/officeDocument/2006/relationships/image" Target="../media/image2.ti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5.emf"/><Relationship Id="rId3" Type="http://schemas.openxmlformats.org/officeDocument/2006/relationships/image" Target="../media/image8.emf"/><Relationship Id="rId7" Type="http://schemas.openxmlformats.org/officeDocument/2006/relationships/image" Target="../media/image3.tif"/><Relationship Id="rId12" Type="http://schemas.openxmlformats.org/officeDocument/2006/relationships/image" Target="../media/image14.emf"/><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2.tif"/><Relationship Id="rId11" Type="http://schemas.openxmlformats.org/officeDocument/2006/relationships/image" Target="../media/image13.emf"/><Relationship Id="rId5" Type="http://schemas.openxmlformats.org/officeDocument/2006/relationships/image" Target="../media/image1.png"/><Relationship Id="rId10" Type="http://schemas.openxmlformats.org/officeDocument/2006/relationships/image" Target="../media/image12.emf"/><Relationship Id="rId4" Type="http://schemas.openxmlformats.org/officeDocument/2006/relationships/image" Target="../media/image9.emf"/><Relationship Id="rId9" Type="http://schemas.openxmlformats.org/officeDocument/2006/relationships/image" Target="../media/image11.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4"/>
          <p:cNvSpPr txBox="1">
            <a:spLocks noGrp="1"/>
          </p:cNvSpPr>
          <p:nvPr>
            <p:ph type="ctrTitle"/>
          </p:nvPr>
        </p:nvSpPr>
        <p:spPr>
          <a:xfrm>
            <a:off x="410132" y="1997126"/>
            <a:ext cx="7036458" cy="1510498"/>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it-IT" sz="3600" dirty="0" err="1"/>
              <a:t>Flakiness</a:t>
            </a:r>
            <a:r>
              <a:rPr lang="it-IT" sz="3600"/>
              <a:t> </a:t>
            </a:r>
            <a:r>
              <a:rPr lang="it-IT" sz="3600" err="1"/>
              <a:t>Detection</a:t>
            </a:r>
            <a:r>
              <a:rPr lang="it-IT" sz="3600"/>
              <a:t>: </a:t>
            </a:r>
            <a:br>
              <a:rPr lang="it-IT" sz="3600"/>
            </a:br>
            <a:r>
              <a:rPr lang="it-IT" sz="3600"/>
              <a:t>An </a:t>
            </a:r>
            <a:r>
              <a:rPr lang="it-IT" sz="3600" err="1"/>
              <a:t>Extensive</a:t>
            </a:r>
            <a:r>
              <a:rPr lang="it-IT" sz="3600"/>
              <a:t> Analysis</a:t>
            </a:r>
            <a:endParaRPr sz="3600"/>
          </a:p>
        </p:txBody>
      </p:sp>
      <p:grpSp>
        <p:nvGrpSpPr>
          <p:cNvPr id="248" name="Google Shape;248;p34"/>
          <p:cNvGrpSpPr/>
          <p:nvPr/>
        </p:nvGrpSpPr>
        <p:grpSpPr>
          <a:xfrm>
            <a:off x="6229381" y="517177"/>
            <a:ext cx="4173558" cy="3556754"/>
            <a:chOff x="5974277" y="1579815"/>
            <a:chExt cx="4173558" cy="3556754"/>
          </a:xfrm>
        </p:grpSpPr>
        <p:sp>
          <p:nvSpPr>
            <p:cNvPr id="249" name="Google Shape;249;p34"/>
            <p:cNvSpPr/>
            <p:nvPr/>
          </p:nvSpPr>
          <p:spPr>
            <a:xfrm>
              <a:off x="6239778" y="2099076"/>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4"/>
            <p:cNvSpPr/>
            <p:nvPr/>
          </p:nvSpPr>
          <p:spPr>
            <a:xfrm>
              <a:off x="9124311" y="41128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4"/>
            <p:cNvSpPr/>
            <p:nvPr/>
          </p:nvSpPr>
          <p:spPr>
            <a:xfrm flipH="1">
              <a:off x="9407991" y="180171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flipH="1">
              <a:off x="9111945" y="157981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flipH="1">
              <a:off x="8924714" y="189792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5974277" y="356498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4"/>
            <p:cNvSpPr/>
            <p:nvPr/>
          </p:nvSpPr>
          <p:spPr>
            <a:xfrm>
              <a:off x="5983525" y="43066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4"/>
            <p:cNvSpPr/>
            <p:nvPr/>
          </p:nvSpPr>
          <p:spPr>
            <a:xfrm>
              <a:off x="6203967" y="40214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34"/>
            <p:cNvGrpSpPr/>
            <p:nvPr/>
          </p:nvGrpSpPr>
          <p:grpSpPr>
            <a:xfrm>
              <a:off x="6419268" y="2175276"/>
              <a:ext cx="3428123" cy="2427848"/>
              <a:chOff x="6419268" y="2175276"/>
              <a:chExt cx="3428123" cy="2427848"/>
            </a:xfrm>
          </p:grpSpPr>
          <p:sp>
            <p:nvSpPr>
              <p:cNvPr id="258" name="Google Shape;258;p34"/>
              <p:cNvSpPr/>
              <p:nvPr/>
            </p:nvSpPr>
            <p:spPr>
              <a:xfrm>
                <a:off x="6825596" y="2683536"/>
                <a:ext cx="2463278" cy="1555605"/>
              </a:xfrm>
              <a:custGeom>
                <a:avLst/>
                <a:gdLst/>
                <a:ahLst/>
                <a:cxnLst/>
                <a:rect l="l" t="t" r="r" b="b"/>
                <a:pathLst>
                  <a:path w="109479" h="69138" extrusionOk="0">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4"/>
              <p:cNvSpPr/>
              <p:nvPr/>
            </p:nvSpPr>
            <p:spPr>
              <a:xfrm>
                <a:off x="6825528" y="3851398"/>
                <a:ext cx="2463323" cy="387765"/>
              </a:xfrm>
              <a:custGeom>
                <a:avLst/>
                <a:gdLst/>
                <a:ahLst/>
                <a:cxnLst/>
                <a:rect l="l" t="t" r="r" b="b"/>
                <a:pathLst>
                  <a:path w="109481" h="17234" extrusionOk="0">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4"/>
              <p:cNvSpPr/>
              <p:nvPr/>
            </p:nvSpPr>
            <p:spPr>
              <a:xfrm>
                <a:off x="6889901" y="2748696"/>
                <a:ext cx="2334645" cy="1046768"/>
              </a:xfrm>
              <a:custGeom>
                <a:avLst/>
                <a:gdLst/>
                <a:ahLst/>
                <a:cxnLst/>
                <a:rect l="l" t="t" r="r" b="b"/>
                <a:pathLst>
                  <a:path w="103762" h="46523" extrusionOk="0">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7451928" y="4474648"/>
                <a:ext cx="1210613" cy="63945"/>
              </a:xfrm>
              <a:custGeom>
                <a:avLst/>
                <a:gdLst/>
                <a:ahLst/>
                <a:cxnLst/>
                <a:rect l="l" t="t" r="r" b="b"/>
                <a:pathLst>
                  <a:path w="53805" h="2842" extrusionOk="0">
                    <a:moveTo>
                      <a:pt x="1" y="1"/>
                    </a:moveTo>
                    <a:lnTo>
                      <a:pt x="1" y="2841"/>
                    </a:lnTo>
                    <a:lnTo>
                      <a:pt x="53805" y="2841"/>
                    </a:lnTo>
                    <a:lnTo>
                      <a:pt x="53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7609743" y="4239118"/>
                <a:ext cx="894960" cy="235553"/>
              </a:xfrm>
              <a:custGeom>
                <a:avLst/>
                <a:gdLst/>
                <a:ahLst/>
                <a:cxnLst/>
                <a:rect l="l" t="t" r="r" b="b"/>
                <a:pathLst>
                  <a:path w="39776" h="10469" extrusionOk="0">
                    <a:moveTo>
                      <a:pt x="0" y="0"/>
                    </a:moveTo>
                    <a:lnTo>
                      <a:pt x="0" y="10469"/>
                    </a:lnTo>
                    <a:lnTo>
                      <a:pt x="39776" y="10469"/>
                    </a:lnTo>
                    <a:lnTo>
                      <a:pt x="397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4"/>
              <p:cNvSpPr/>
              <p:nvPr/>
            </p:nvSpPr>
            <p:spPr>
              <a:xfrm>
                <a:off x="7609743" y="4239118"/>
                <a:ext cx="894960" cy="135675"/>
              </a:xfrm>
              <a:custGeom>
                <a:avLst/>
                <a:gdLst/>
                <a:ahLst/>
                <a:cxnLst/>
                <a:rect l="l" t="t" r="r" b="b"/>
                <a:pathLst>
                  <a:path w="39776" h="6030" extrusionOk="0">
                    <a:moveTo>
                      <a:pt x="0" y="0"/>
                    </a:moveTo>
                    <a:lnTo>
                      <a:pt x="0" y="1945"/>
                    </a:lnTo>
                    <a:lnTo>
                      <a:pt x="39776" y="6030"/>
                    </a:lnTo>
                    <a:lnTo>
                      <a:pt x="39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4"/>
              <p:cNvSpPr/>
              <p:nvPr/>
            </p:nvSpPr>
            <p:spPr>
              <a:xfrm>
                <a:off x="8869338" y="3487056"/>
                <a:ext cx="978052" cy="558180"/>
              </a:xfrm>
              <a:custGeom>
                <a:avLst/>
                <a:gdLst/>
                <a:ahLst/>
                <a:cxnLst/>
                <a:rect l="l" t="t" r="r" b="b"/>
                <a:pathLst>
                  <a:path w="43469" h="24808" extrusionOk="0">
                    <a:moveTo>
                      <a:pt x="0" y="1"/>
                    </a:moveTo>
                    <a:lnTo>
                      <a:pt x="0" y="24808"/>
                    </a:lnTo>
                    <a:lnTo>
                      <a:pt x="43469" y="24808"/>
                    </a:lnTo>
                    <a:lnTo>
                      <a:pt x="43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8869338" y="3487056"/>
                <a:ext cx="978052" cy="81225"/>
              </a:xfrm>
              <a:custGeom>
                <a:avLst/>
                <a:gdLst/>
                <a:ahLst/>
                <a:cxnLst/>
                <a:rect l="l" t="t" r="r" b="b"/>
                <a:pathLst>
                  <a:path w="43469" h="3610" extrusionOk="0">
                    <a:moveTo>
                      <a:pt x="0" y="1"/>
                    </a:moveTo>
                    <a:lnTo>
                      <a:pt x="0" y="3609"/>
                    </a:lnTo>
                    <a:lnTo>
                      <a:pt x="43469" y="3609"/>
                    </a:lnTo>
                    <a:lnTo>
                      <a:pt x="43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8898588" y="3514956"/>
                <a:ext cx="23445" cy="23468"/>
              </a:xfrm>
              <a:custGeom>
                <a:avLst/>
                <a:gdLst/>
                <a:ahLst/>
                <a:cxnLst/>
                <a:rect l="l" t="t" r="r" b="b"/>
                <a:pathLst>
                  <a:path w="1042" h="1043" extrusionOk="0">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4"/>
              <p:cNvSpPr/>
              <p:nvPr/>
            </p:nvSpPr>
            <p:spPr>
              <a:xfrm>
                <a:off x="8942643" y="3514956"/>
                <a:ext cx="23490" cy="23468"/>
              </a:xfrm>
              <a:custGeom>
                <a:avLst/>
                <a:gdLst/>
                <a:ahLst/>
                <a:cxnLst/>
                <a:rect l="l" t="t" r="r" b="b"/>
                <a:pathLst>
                  <a:path w="1044" h="1043" extrusionOk="0">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4"/>
              <p:cNvSpPr/>
              <p:nvPr/>
            </p:nvSpPr>
            <p:spPr>
              <a:xfrm>
                <a:off x="8986788" y="3514956"/>
                <a:ext cx="23445" cy="23468"/>
              </a:xfrm>
              <a:custGeom>
                <a:avLst/>
                <a:gdLst/>
                <a:ahLst/>
                <a:cxnLst/>
                <a:rect l="l" t="t" r="r" b="b"/>
                <a:pathLst>
                  <a:path w="1042" h="1043" extrusionOk="0">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4"/>
              <p:cNvSpPr/>
              <p:nvPr/>
            </p:nvSpPr>
            <p:spPr>
              <a:xfrm>
                <a:off x="8967528" y="3662691"/>
                <a:ext cx="269280" cy="269257"/>
              </a:xfrm>
              <a:custGeom>
                <a:avLst/>
                <a:gdLst/>
                <a:ahLst/>
                <a:cxnLst/>
                <a:rect l="l" t="t" r="r" b="b"/>
                <a:pathLst>
                  <a:path w="11968" h="11967" extrusionOk="0">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a:off x="9068868" y="3731698"/>
                <a:ext cx="66600" cy="131175"/>
              </a:xfrm>
              <a:custGeom>
                <a:avLst/>
                <a:gdLst/>
                <a:ahLst/>
                <a:cxnLst/>
                <a:rect l="l" t="t" r="r" b="b"/>
                <a:pathLst>
                  <a:path w="2960" h="5830" extrusionOk="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4"/>
              <p:cNvSpPr/>
              <p:nvPr/>
            </p:nvSpPr>
            <p:spPr>
              <a:xfrm>
                <a:off x="9312633" y="3654186"/>
                <a:ext cx="239850" cy="16672"/>
              </a:xfrm>
              <a:custGeom>
                <a:avLst/>
                <a:gdLst/>
                <a:ahLst/>
                <a:cxnLst/>
                <a:rect l="l" t="t" r="r" b="b"/>
                <a:pathLst>
                  <a:path w="10660" h="741" extrusionOk="0">
                    <a:moveTo>
                      <a:pt x="0" y="1"/>
                    </a:moveTo>
                    <a:lnTo>
                      <a:pt x="0" y="741"/>
                    </a:lnTo>
                    <a:lnTo>
                      <a:pt x="10659" y="741"/>
                    </a:lnTo>
                    <a:lnTo>
                      <a:pt x="10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9312633" y="3698331"/>
                <a:ext cx="432810" cy="16605"/>
              </a:xfrm>
              <a:custGeom>
                <a:avLst/>
                <a:gdLst/>
                <a:ahLst/>
                <a:cxnLst/>
                <a:rect l="l" t="t" r="r" b="b"/>
                <a:pathLst>
                  <a:path w="19236" h="738" extrusionOk="0">
                    <a:moveTo>
                      <a:pt x="0" y="0"/>
                    </a:moveTo>
                    <a:lnTo>
                      <a:pt x="0" y="738"/>
                    </a:lnTo>
                    <a:lnTo>
                      <a:pt x="19235" y="738"/>
                    </a:lnTo>
                    <a:lnTo>
                      <a:pt x="19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9312633" y="3758451"/>
                <a:ext cx="432855" cy="92857"/>
              </a:xfrm>
              <a:custGeom>
                <a:avLst/>
                <a:gdLst/>
                <a:ahLst/>
                <a:cxnLst/>
                <a:rect l="l" t="t" r="r" b="b"/>
                <a:pathLst>
                  <a:path w="19238" h="4127" extrusionOk="0">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a:off x="9411183"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9455283" y="3797263"/>
                <a:ext cx="15188" cy="15188"/>
              </a:xfrm>
              <a:custGeom>
                <a:avLst/>
                <a:gdLst/>
                <a:ahLst/>
                <a:cxnLst/>
                <a:rect l="l" t="t" r="r" b="b"/>
                <a:pathLst>
                  <a:path w="675" h="675" extrusionOk="0">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4"/>
              <p:cNvSpPr/>
              <p:nvPr/>
            </p:nvSpPr>
            <p:spPr>
              <a:xfrm>
                <a:off x="9499406"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9543528" y="3797263"/>
                <a:ext cx="15165" cy="15188"/>
              </a:xfrm>
              <a:custGeom>
                <a:avLst/>
                <a:gdLst/>
                <a:ahLst/>
                <a:cxnLst/>
                <a:rect l="l" t="t" r="r" b="b"/>
                <a:pathLst>
                  <a:path w="674" h="675" extrusionOk="0">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a:off x="9587606" y="3797263"/>
                <a:ext cx="15210" cy="15188"/>
              </a:xfrm>
              <a:custGeom>
                <a:avLst/>
                <a:gdLst/>
                <a:ahLst/>
                <a:cxnLst/>
                <a:rect l="l" t="t" r="r" b="b"/>
                <a:pathLst>
                  <a:path w="676" h="675" extrusionOk="0">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p:nvPr/>
            </p:nvSpPr>
            <p:spPr>
              <a:xfrm>
                <a:off x="9631728" y="3797263"/>
                <a:ext cx="15188" cy="15188"/>
              </a:xfrm>
              <a:custGeom>
                <a:avLst/>
                <a:gdLst/>
                <a:ahLst/>
                <a:cxnLst/>
                <a:rect l="l" t="t" r="r" b="b"/>
                <a:pathLst>
                  <a:path w="675" h="675" extrusionOk="0">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4"/>
              <p:cNvSpPr/>
              <p:nvPr/>
            </p:nvSpPr>
            <p:spPr>
              <a:xfrm>
                <a:off x="9312633" y="3899548"/>
                <a:ext cx="203220" cy="60907"/>
              </a:xfrm>
              <a:custGeom>
                <a:avLst/>
                <a:gdLst/>
                <a:ahLst/>
                <a:cxnLst/>
                <a:rect l="l" t="t" r="r" b="b"/>
                <a:pathLst>
                  <a:path w="9032" h="2707" extrusionOk="0">
                    <a:moveTo>
                      <a:pt x="0" y="1"/>
                    </a:moveTo>
                    <a:lnTo>
                      <a:pt x="0" y="2707"/>
                    </a:lnTo>
                    <a:lnTo>
                      <a:pt x="9031" y="2707"/>
                    </a:lnTo>
                    <a:lnTo>
                      <a:pt x="90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9339161" y="3921666"/>
                <a:ext cx="150165" cy="16650"/>
              </a:xfrm>
              <a:custGeom>
                <a:avLst/>
                <a:gdLst/>
                <a:ahLst/>
                <a:cxnLst/>
                <a:rect l="l" t="t" r="r" b="b"/>
                <a:pathLst>
                  <a:path w="6674" h="740" extrusionOk="0">
                    <a:moveTo>
                      <a:pt x="1" y="1"/>
                    </a:moveTo>
                    <a:lnTo>
                      <a:pt x="1" y="739"/>
                    </a:lnTo>
                    <a:lnTo>
                      <a:pt x="6674" y="739"/>
                    </a:lnTo>
                    <a:lnTo>
                      <a:pt x="66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9034466" y="2311926"/>
                <a:ext cx="609682" cy="690503"/>
              </a:xfrm>
              <a:custGeom>
                <a:avLst/>
                <a:gdLst/>
                <a:ahLst/>
                <a:cxnLst/>
                <a:rect l="l" t="t" r="r" b="b"/>
                <a:pathLst>
                  <a:path w="27097" h="30689" extrusionOk="0">
                    <a:moveTo>
                      <a:pt x="1" y="1"/>
                    </a:moveTo>
                    <a:lnTo>
                      <a:pt x="1" y="30688"/>
                    </a:lnTo>
                    <a:lnTo>
                      <a:pt x="27097" y="30688"/>
                    </a:lnTo>
                    <a:lnTo>
                      <a:pt x="27097" y="6594"/>
                    </a:lnTo>
                    <a:lnTo>
                      <a:pt x="209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9506876" y="2311926"/>
                <a:ext cx="137273" cy="148365"/>
              </a:xfrm>
              <a:custGeom>
                <a:avLst/>
                <a:gdLst/>
                <a:ahLst/>
                <a:cxnLst/>
                <a:rect l="l" t="t" r="r" b="b"/>
                <a:pathLst>
                  <a:path w="6101" h="6594" extrusionOk="0">
                    <a:moveTo>
                      <a:pt x="0" y="1"/>
                    </a:moveTo>
                    <a:lnTo>
                      <a:pt x="0" y="6594"/>
                    </a:lnTo>
                    <a:lnTo>
                      <a:pt x="6101" y="659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9100728" y="2413468"/>
                <a:ext cx="342293" cy="19417"/>
              </a:xfrm>
              <a:custGeom>
                <a:avLst/>
                <a:gdLst/>
                <a:ahLst/>
                <a:cxnLst/>
                <a:rect l="l" t="t" r="r" b="b"/>
                <a:pathLst>
                  <a:path w="15213" h="863" extrusionOk="0">
                    <a:moveTo>
                      <a:pt x="0" y="1"/>
                    </a:moveTo>
                    <a:lnTo>
                      <a:pt x="0" y="862"/>
                    </a:lnTo>
                    <a:lnTo>
                      <a:pt x="15212" y="862"/>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4"/>
              <p:cNvSpPr/>
              <p:nvPr/>
            </p:nvSpPr>
            <p:spPr>
              <a:xfrm>
                <a:off x="9100728" y="2481913"/>
                <a:ext cx="342293" cy="19463"/>
              </a:xfrm>
              <a:custGeom>
                <a:avLst/>
                <a:gdLst/>
                <a:ahLst/>
                <a:cxnLst/>
                <a:rect l="l" t="t" r="r" b="b"/>
                <a:pathLst>
                  <a:path w="15213" h="865" extrusionOk="0">
                    <a:moveTo>
                      <a:pt x="0" y="1"/>
                    </a:moveTo>
                    <a:lnTo>
                      <a:pt x="0" y="865"/>
                    </a:lnTo>
                    <a:lnTo>
                      <a:pt x="15212" y="865"/>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9100728" y="255038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9100728" y="2618826"/>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9100728" y="268727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9100728" y="275573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4"/>
              <p:cNvSpPr/>
              <p:nvPr/>
            </p:nvSpPr>
            <p:spPr>
              <a:xfrm>
                <a:off x="9100728" y="2824183"/>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a:off x="9100728" y="289262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4"/>
              <p:cNvSpPr/>
              <p:nvPr/>
            </p:nvSpPr>
            <p:spPr>
              <a:xfrm>
                <a:off x="6493383" y="3609546"/>
                <a:ext cx="670410" cy="426938"/>
              </a:xfrm>
              <a:custGeom>
                <a:avLst/>
                <a:gdLst/>
                <a:ahLst/>
                <a:cxnLst/>
                <a:rect l="l" t="t" r="r" b="b"/>
                <a:pathLst>
                  <a:path w="29796" h="18975" extrusionOk="0">
                    <a:moveTo>
                      <a:pt x="1" y="1"/>
                    </a:moveTo>
                    <a:lnTo>
                      <a:pt x="1" y="18975"/>
                    </a:lnTo>
                    <a:lnTo>
                      <a:pt x="29795" y="18975"/>
                    </a:lnTo>
                    <a:lnTo>
                      <a:pt x="29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4"/>
              <p:cNvSpPr/>
              <p:nvPr/>
            </p:nvSpPr>
            <p:spPr>
              <a:xfrm>
                <a:off x="6493383" y="3609546"/>
                <a:ext cx="670410" cy="286605"/>
              </a:xfrm>
              <a:custGeom>
                <a:avLst/>
                <a:gdLst/>
                <a:ahLst/>
                <a:cxnLst/>
                <a:rect l="l" t="t" r="r" b="b"/>
                <a:pathLst>
                  <a:path w="29796" h="12738" extrusionOk="0">
                    <a:moveTo>
                      <a:pt x="1" y="1"/>
                    </a:moveTo>
                    <a:lnTo>
                      <a:pt x="14900" y="12737"/>
                    </a:lnTo>
                    <a:lnTo>
                      <a:pt x="297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6493383" y="3739371"/>
                <a:ext cx="329175" cy="297113"/>
              </a:xfrm>
              <a:custGeom>
                <a:avLst/>
                <a:gdLst/>
                <a:ahLst/>
                <a:cxnLst/>
                <a:rect l="l" t="t" r="r" b="b"/>
                <a:pathLst>
                  <a:path w="14630" h="13205" extrusionOk="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6866816" y="3386143"/>
                <a:ext cx="505282" cy="460350"/>
              </a:xfrm>
              <a:custGeom>
                <a:avLst/>
                <a:gdLst/>
                <a:ahLst/>
                <a:cxnLst/>
                <a:rect l="l" t="t" r="r" b="b"/>
                <a:pathLst>
                  <a:path w="22457" h="20460" extrusionOk="0">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p:nvPr/>
            </p:nvSpPr>
            <p:spPr>
              <a:xfrm>
                <a:off x="6924078" y="3438298"/>
                <a:ext cx="390735" cy="355972"/>
              </a:xfrm>
              <a:custGeom>
                <a:avLst/>
                <a:gdLst/>
                <a:ahLst/>
                <a:cxnLst/>
                <a:rect l="l" t="t" r="r" b="b"/>
                <a:pathLst>
                  <a:path w="17366" h="15821" extrusionOk="0">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4"/>
              <p:cNvSpPr/>
              <p:nvPr/>
            </p:nvSpPr>
            <p:spPr>
              <a:xfrm>
                <a:off x="7225241" y="3722136"/>
                <a:ext cx="226418" cy="226372"/>
              </a:xfrm>
              <a:custGeom>
                <a:avLst/>
                <a:gdLst/>
                <a:ahLst/>
                <a:cxnLst/>
                <a:rect l="l" t="t" r="r" b="b"/>
                <a:pathLst>
                  <a:path w="10063" h="10061" extrusionOk="0">
                    <a:moveTo>
                      <a:pt x="1782" y="0"/>
                    </a:moveTo>
                    <a:lnTo>
                      <a:pt x="1" y="1781"/>
                    </a:lnTo>
                    <a:lnTo>
                      <a:pt x="8282" y="10061"/>
                    </a:lnTo>
                    <a:lnTo>
                      <a:pt x="10063" y="8281"/>
                    </a:lnTo>
                    <a:lnTo>
                      <a:pt x="17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4"/>
              <p:cNvSpPr/>
              <p:nvPr/>
            </p:nvSpPr>
            <p:spPr>
              <a:xfrm>
                <a:off x="7371423" y="3868341"/>
                <a:ext cx="80235" cy="80168"/>
              </a:xfrm>
              <a:custGeom>
                <a:avLst/>
                <a:gdLst/>
                <a:ahLst/>
                <a:cxnLst/>
                <a:rect l="l" t="t" r="r" b="b"/>
                <a:pathLst>
                  <a:path w="3566" h="3563" extrusionOk="0">
                    <a:moveTo>
                      <a:pt x="1785" y="0"/>
                    </a:moveTo>
                    <a:lnTo>
                      <a:pt x="1" y="1783"/>
                    </a:lnTo>
                    <a:lnTo>
                      <a:pt x="1785" y="3563"/>
                    </a:lnTo>
                    <a:lnTo>
                      <a:pt x="3566" y="1783"/>
                    </a:lnTo>
                    <a:lnTo>
                      <a:pt x="1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p:nvPr/>
            </p:nvSpPr>
            <p:spPr>
              <a:xfrm>
                <a:off x="7013088" y="3518848"/>
                <a:ext cx="212648" cy="190035"/>
              </a:xfrm>
              <a:custGeom>
                <a:avLst/>
                <a:gdLst/>
                <a:ahLst/>
                <a:cxnLst/>
                <a:rect l="l" t="t" r="r" b="b"/>
                <a:pathLst>
                  <a:path w="9451" h="8446" extrusionOk="0">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4"/>
              <p:cNvSpPr/>
              <p:nvPr/>
            </p:nvSpPr>
            <p:spPr>
              <a:xfrm>
                <a:off x="6559016" y="2352763"/>
                <a:ext cx="645502" cy="731115"/>
              </a:xfrm>
              <a:custGeom>
                <a:avLst/>
                <a:gdLst/>
                <a:ahLst/>
                <a:cxnLst/>
                <a:rect l="l" t="t" r="r" b="b"/>
                <a:pathLst>
                  <a:path w="28689" h="32494" extrusionOk="0">
                    <a:moveTo>
                      <a:pt x="0" y="0"/>
                    </a:moveTo>
                    <a:lnTo>
                      <a:pt x="0" y="32493"/>
                    </a:lnTo>
                    <a:lnTo>
                      <a:pt x="28689" y="32493"/>
                    </a:lnTo>
                    <a:lnTo>
                      <a:pt x="28689" y="6980"/>
                    </a:lnTo>
                    <a:lnTo>
                      <a:pt x="222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4"/>
              <p:cNvSpPr/>
              <p:nvPr/>
            </p:nvSpPr>
            <p:spPr>
              <a:xfrm>
                <a:off x="7059168" y="2352763"/>
                <a:ext cx="145350" cy="157050"/>
              </a:xfrm>
              <a:custGeom>
                <a:avLst/>
                <a:gdLst/>
                <a:ahLst/>
                <a:cxnLst/>
                <a:rect l="l" t="t" r="r" b="b"/>
                <a:pathLst>
                  <a:path w="6460" h="6980" extrusionOk="0">
                    <a:moveTo>
                      <a:pt x="1" y="0"/>
                    </a:moveTo>
                    <a:lnTo>
                      <a:pt x="1" y="6980"/>
                    </a:lnTo>
                    <a:lnTo>
                      <a:pt x="6460" y="698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4"/>
              <p:cNvSpPr/>
              <p:nvPr/>
            </p:nvSpPr>
            <p:spPr>
              <a:xfrm>
                <a:off x="6629193" y="2460268"/>
                <a:ext cx="362385" cy="20520"/>
              </a:xfrm>
              <a:custGeom>
                <a:avLst/>
                <a:gdLst/>
                <a:ahLst/>
                <a:cxnLst/>
                <a:rect l="l" t="t" r="r" b="b"/>
                <a:pathLst>
                  <a:path w="16106" h="912" extrusionOk="0">
                    <a:moveTo>
                      <a:pt x="0" y="1"/>
                    </a:moveTo>
                    <a:lnTo>
                      <a:pt x="0" y="912"/>
                    </a:lnTo>
                    <a:lnTo>
                      <a:pt x="16105" y="912"/>
                    </a:lnTo>
                    <a:lnTo>
                      <a:pt x="16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4"/>
              <p:cNvSpPr/>
              <p:nvPr/>
            </p:nvSpPr>
            <p:spPr>
              <a:xfrm>
                <a:off x="6629193" y="2532741"/>
                <a:ext cx="362385" cy="20542"/>
              </a:xfrm>
              <a:custGeom>
                <a:avLst/>
                <a:gdLst/>
                <a:ahLst/>
                <a:cxnLst/>
                <a:rect l="l" t="t" r="r" b="b"/>
                <a:pathLst>
                  <a:path w="16106" h="913" extrusionOk="0">
                    <a:moveTo>
                      <a:pt x="0" y="0"/>
                    </a:moveTo>
                    <a:lnTo>
                      <a:pt x="0" y="913"/>
                    </a:lnTo>
                    <a:lnTo>
                      <a:pt x="16105" y="913"/>
                    </a:lnTo>
                    <a:lnTo>
                      <a:pt x="16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p:nvPr/>
            </p:nvSpPr>
            <p:spPr>
              <a:xfrm>
                <a:off x="6629193" y="260521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4"/>
              <p:cNvSpPr/>
              <p:nvPr/>
            </p:nvSpPr>
            <p:spPr>
              <a:xfrm>
                <a:off x="6629193" y="2677686"/>
                <a:ext cx="517005" cy="20565"/>
              </a:xfrm>
              <a:custGeom>
                <a:avLst/>
                <a:gdLst/>
                <a:ahLst/>
                <a:cxnLst/>
                <a:rect l="l" t="t" r="r" b="b"/>
                <a:pathLst>
                  <a:path w="22978" h="914"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4"/>
              <p:cNvSpPr/>
              <p:nvPr/>
            </p:nvSpPr>
            <p:spPr>
              <a:xfrm>
                <a:off x="6629193" y="2750181"/>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4"/>
              <p:cNvSpPr/>
              <p:nvPr/>
            </p:nvSpPr>
            <p:spPr>
              <a:xfrm>
                <a:off x="6629193" y="282265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6629193" y="2895103"/>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6629193" y="2967598"/>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7757748" y="2175298"/>
                <a:ext cx="580973" cy="416723"/>
              </a:xfrm>
              <a:custGeom>
                <a:avLst/>
                <a:gdLst/>
                <a:ahLst/>
                <a:cxnLst/>
                <a:rect l="l" t="t" r="r" b="b"/>
                <a:pathLst>
                  <a:path w="25821" h="18521" extrusionOk="0">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8034003" y="2175276"/>
                <a:ext cx="304718" cy="416745"/>
              </a:xfrm>
              <a:custGeom>
                <a:avLst/>
                <a:gdLst/>
                <a:ahLst/>
                <a:cxnLst/>
                <a:rect l="l" t="t" r="r" b="b"/>
                <a:pathLst>
                  <a:path w="13543" h="18522" extrusionOk="0">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8029031" y="2278866"/>
                <a:ext cx="38385" cy="207540"/>
              </a:xfrm>
              <a:custGeom>
                <a:avLst/>
                <a:gdLst/>
                <a:ahLst/>
                <a:cxnLst/>
                <a:rect l="l" t="t" r="r" b="b"/>
                <a:pathLst>
                  <a:path w="1706" h="9224" extrusionOk="0">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8029031" y="2503776"/>
                <a:ext cx="38385" cy="38430"/>
              </a:xfrm>
              <a:custGeom>
                <a:avLst/>
                <a:gdLst/>
                <a:ahLst/>
                <a:cxnLst/>
                <a:rect l="l" t="t" r="r" b="b"/>
                <a:pathLst>
                  <a:path w="1706" h="1708" extrusionOk="0">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6836913" y="3739371"/>
                <a:ext cx="326880" cy="297113"/>
              </a:xfrm>
              <a:custGeom>
                <a:avLst/>
                <a:gdLst/>
                <a:ahLst/>
                <a:cxnLst/>
                <a:rect l="l" t="t" r="r" b="b"/>
                <a:pathLst>
                  <a:path w="14528" h="13205" extrusionOk="0">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6419268" y="4532563"/>
                <a:ext cx="3401055" cy="70560"/>
              </a:xfrm>
              <a:custGeom>
                <a:avLst/>
                <a:gdLst/>
                <a:ahLst/>
                <a:cxnLst/>
                <a:rect l="l" t="t" r="r" b="b"/>
                <a:pathLst>
                  <a:path w="151158" h="3136" extrusionOk="0">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8956886" y="2512648"/>
                <a:ext cx="779625" cy="594248"/>
              </a:xfrm>
              <a:custGeom>
                <a:avLst/>
                <a:gdLst/>
                <a:ahLst/>
                <a:cxnLst/>
                <a:rect l="l" t="t" r="r" b="b"/>
                <a:pathLst>
                  <a:path w="34650" h="26411" extrusionOk="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8913123" y="2512648"/>
                <a:ext cx="779625" cy="594248"/>
              </a:xfrm>
              <a:custGeom>
                <a:avLst/>
                <a:gdLst/>
                <a:ahLst/>
                <a:cxnLst/>
                <a:rect l="l" t="t" r="r" b="b"/>
                <a:pathLst>
                  <a:path w="34650" h="26411" extrusionOk="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7285012" y="2777256"/>
                <a:ext cx="1544355" cy="1338450"/>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7773898" y="3184982"/>
                <a:ext cx="599049" cy="468917"/>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7852913" y="2961810"/>
                <a:ext cx="976443" cy="1153891"/>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image2.png" descr="image2.png">
            <a:extLst>
              <a:ext uri="{FF2B5EF4-FFF2-40B4-BE49-F238E27FC236}">
                <a16:creationId xmlns:a16="http://schemas.microsoft.com/office/drawing/2014/main" id="{A99E83F1-0F17-67C5-8F1D-7BDC796662F2}"/>
              </a:ext>
            </a:extLst>
          </p:cNvPr>
          <p:cNvPicPr>
            <a:picLocks noChangeAspect="1"/>
          </p:cNvPicPr>
          <p:nvPr/>
        </p:nvPicPr>
        <p:blipFill>
          <a:blip r:embed="rId3"/>
          <a:stretch>
            <a:fillRect/>
          </a:stretch>
        </p:blipFill>
        <p:spPr>
          <a:xfrm>
            <a:off x="7530042" y="42286"/>
            <a:ext cx="1502797" cy="723600"/>
          </a:xfrm>
          <a:prstGeom prst="rect">
            <a:avLst/>
          </a:prstGeom>
          <a:ln w="12700">
            <a:miter lim="400000"/>
          </a:ln>
        </p:spPr>
      </p:pic>
      <p:grpSp>
        <p:nvGrpSpPr>
          <p:cNvPr id="3" name="Raggruppa">
            <a:extLst>
              <a:ext uri="{FF2B5EF4-FFF2-40B4-BE49-F238E27FC236}">
                <a16:creationId xmlns:a16="http://schemas.microsoft.com/office/drawing/2014/main" id="{926DFC23-A89C-02A8-D5F3-39D9DF079D3A}"/>
              </a:ext>
            </a:extLst>
          </p:cNvPr>
          <p:cNvGrpSpPr/>
          <p:nvPr/>
        </p:nvGrpSpPr>
        <p:grpSpPr>
          <a:xfrm>
            <a:off x="566229" y="170717"/>
            <a:ext cx="725832" cy="692923"/>
            <a:chOff x="0" y="0"/>
            <a:chExt cx="1020434" cy="1020434"/>
          </a:xfrm>
        </p:grpSpPr>
        <p:sp>
          <p:nvSpPr>
            <p:cNvPr id="4" name="Cerchio">
              <a:extLst>
                <a:ext uri="{FF2B5EF4-FFF2-40B4-BE49-F238E27FC236}">
                  <a16:creationId xmlns:a16="http://schemas.microsoft.com/office/drawing/2014/main" id="{970257A7-D501-78E9-7DEC-39E4BFBDE607}"/>
                </a:ext>
              </a:extLst>
            </p:cNvPr>
            <p:cNvSpPr/>
            <p:nvPr/>
          </p:nvSpPr>
          <p:spPr>
            <a:xfrm>
              <a:off x="0" y="0"/>
              <a:ext cx="1020435" cy="1020435"/>
            </a:xfrm>
            <a:prstGeom prst="ellipse">
              <a:avLst/>
            </a:prstGeom>
            <a:solidFill>
              <a:srgbClr val="FFFFFF"/>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p>
          </p:txBody>
        </p:sp>
        <p:pic>
          <p:nvPicPr>
            <p:cNvPr id="5" name="image2.tif" descr="image2.tif">
              <a:extLst>
                <a:ext uri="{FF2B5EF4-FFF2-40B4-BE49-F238E27FC236}">
                  <a16:creationId xmlns:a16="http://schemas.microsoft.com/office/drawing/2014/main" id="{68441D5B-895D-3FD0-3035-2D950E7BA9DB}"/>
                </a:ext>
              </a:extLst>
            </p:cNvPr>
            <p:cNvPicPr>
              <a:picLocks noChangeAspect="1"/>
            </p:cNvPicPr>
            <p:nvPr/>
          </p:nvPicPr>
          <p:blipFill>
            <a:blip r:embed="rId4"/>
            <a:stretch>
              <a:fillRect/>
            </a:stretch>
          </p:blipFill>
          <p:spPr>
            <a:xfrm>
              <a:off x="2140" y="2139"/>
              <a:ext cx="1016153" cy="1016154"/>
            </a:xfrm>
            <a:prstGeom prst="rect">
              <a:avLst/>
            </a:prstGeom>
            <a:ln w="12700" cap="flat">
              <a:noFill/>
              <a:miter lim="400000"/>
            </a:ln>
            <a:effectLst/>
          </p:spPr>
        </p:pic>
      </p:grpSp>
      <p:grpSp>
        <p:nvGrpSpPr>
          <p:cNvPr id="6" name="Raggruppa">
            <a:extLst>
              <a:ext uri="{FF2B5EF4-FFF2-40B4-BE49-F238E27FC236}">
                <a16:creationId xmlns:a16="http://schemas.microsoft.com/office/drawing/2014/main" id="{7B0591D4-458D-2CA1-0926-1CC8FD5FABE0}"/>
              </a:ext>
            </a:extLst>
          </p:cNvPr>
          <p:cNvGrpSpPr/>
          <p:nvPr/>
        </p:nvGrpSpPr>
        <p:grpSpPr>
          <a:xfrm>
            <a:off x="1393741" y="123010"/>
            <a:ext cx="821580" cy="788334"/>
            <a:chOff x="0" y="0"/>
            <a:chExt cx="1083419" cy="1129175"/>
          </a:xfrm>
        </p:grpSpPr>
        <p:sp>
          <p:nvSpPr>
            <p:cNvPr id="7" name="Ovale">
              <a:extLst>
                <a:ext uri="{FF2B5EF4-FFF2-40B4-BE49-F238E27FC236}">
                  <a16:creationId xmlns:a16="http://schemas.microsoft.com/office/drawing/2014/main" id="{75363663-26D7-2A67-D557-6FD1E96E6E34}"/>
                </a:ext>
              </a:extLst>
            </p:cNvPr>
            <p:cNvSpPr/>
            <p:nvPr/>
          </p:nvSpPr>
          <p:spPr>
            <a:xfrm>
              <a:off x="49466" y="66770"/>
              <a:ext cx="1006820" cy="995634"/>
            </a:xfrm>
            <a:prstGeom prst="ellipse">
              <a:avLst/>
            </a:prstGeom>
            <a:solidFill>
              <a:srgbClr val="FFFFFF"/>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p>
          </p:txBody>
        </p:sp>
        <p:pic>
          <p:nvPicPr>
            <p:cNvPr id="8" name="image1.tif" descr="image1.tif">
              <a:extLst>
                <a:ext uri="{FF2B5EF4-FFF2-40B4-BE49-F238E27FC236}">
                  <a16:creationId xmlns:a16="http://schemas.microsoft.com/office/drawing/2014/main" id="{95A35DD2-D6C5-CF5A-1C70-49F78B4C2573}"/>
                </a:ext>
              </a:extLst>
            </p:cNvPr>
            <p:cNvPicPr>
              <a:picLocks noChangeAspect="1"/>
            </p:cNvPicPr>
            <p:nvPr/>
          </p:nvPicPr>
          <p:blipFill>
            <a:blip r:embed="rId5"/>
            <a:srcRect l="19293" r="24200" b="37033"/>
            <a:stretch>
              <a:fillRect/>
            </a:stretch>
          </p:blipFill>
          <p:spPr>
            <a:xfrm>
              <a:off x="0" y="0"/>
              <a:ext cx="1083420" cy="1129176"/>
            </a:xfrm>
            <a:prstGeom prst="rect">
              <a:avLst/>
            </a:prstGeom>
            <a:ln w="12700" cap="flat">
              <a:noFill/>
              <a:miter lim="400000"/>
            </a:ln>
            <a:effectLst/>
          </p:spPr>
        </p:pic>
      </p:grpSp>
      <p:sp>
        <p:nvSpPr>
          <p:cNvPr id="11" name="Google Shape;246;p34">
            <a:extLst>
              <a:ext uri="{FF2B5EF4-FFF2-40B4-BE49-F238E27FC236}">
                <a16:creationId xmlns:a16="http://schemas.microsoft.com/office/drawing/2014/main" id="{1E92CD33-B661-6F4B-1D74-FC1369E3CA08}"/>
              </a:ext>
            </a:extLst>
          </p:cNvPr>
          <p:cNvSpPr txBox="1">
            <a:spLocks/>
          </p:cNvSpPr>
          <p:nvPr/>
        </p:nvSpPr>
        <p:spPr>
          <a:xfrm>
            <a:off x="111556" y="4227847"/>
            <a:ext cx="2897809" cy="73111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Montserrat Black"/>
              <a:buNone/>
              <a:defRPr sz="60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it-IT" sz="1600"/>
              <a:t>Prof. Fabio Palomba</a:t>
            </a:r>
          </a:p>
          <a:p>
            <a:r>
              <a:rPr lang="it-IT" sz="1600"/>
              <a:t>Dott. Valeria Pontillo</a:t>
            </a:r>
          </a:p>
        </p:txBody>
      </p:sp>
      <p:sp>
        <p:nvSpPr>
          <p:cNvPr id="12" name="Google Shape;246;p34">
            <a:extLst>
              <a:ext uri="{FF2B5EF4-FFF2-40B4-BE49-F238E27FC236}">
                <a16:creationId xmlns:a16="http://schemas.microsoft.com/office/drawing/2014/main" id="{4B626E0A-42C4-2001-7067-68A9D3EBFE83}"/>
              </a:ext>
            </a:extLst>
          </p:cNvPr>
          <p:cNvSpPr txBox="1">
            <a:spLocks/>
          </p:cNvSpPr>
          <p:nvPr/>
        </p:nvSpPr>
        <p:spPr>
          <a:xfrm>
            <a:off x="6192401" y="4138194"/>
            <a:ext cx="2897809" cy="73111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Montserrat Black"/>
              <a:buNone/>
              <a:defRPr sz="60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pPr algn="r"/>
            <a:r>
              <a:rPr lang="it-IT" sz="1600"/>
              <a:t>Angelo Afeltra</a:t>
            </a:r>
          </a:p>
          <a:p>
            <a:pPr algn="r"/>
            <a:r>
              <a:rPr lang="it-IT" sz="1600" err="1"/>
              <a:t>Mtr</a:t>
            </a:r>
            <a:r>
              <a:rPr lang="it-IT" sz="1600"/>
              <a:t>: 0522501354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4" name="Google Shape;404;p37"/>
          <p:cNvSpPr txBox="1">
            <a:spLocks noGrp="1"/>
          </p:cNvSpPr>
          <p:nvPr>
            <p:ph type="subTitle" idx="1"/>
          </p:nvPr>
        </p:nvSpPr>
        <p:spPr>
          <a:xfrm>
            <a:off x="2832024" y="1979681"/>
            <a:ext cx="5220000" cy="431100"/>
          </a:xfrm>
          <a:prstGeom prst="rect">
            <a:avLst/>
          </a:prstGeom>
        </p:spPr>
        <p:txBody>
          <a:bodyPr spcFirstLastPara="1" wrap="square" lIns="90000" tIns="91425" rIns="90000" bIns="91425" anchor="t" anchorCtr="0">
            <a:noAutofit/>
          </a:bodyPr>
          <a:lstStyle/>
          <a:p>
            <a:pPr marL="0" lvl="0" indent="0" rtl="0">
              <a:spcBef>
                <a:spcPts val="0"/>
              </a:spcBef>
              <a:spcAft>
                <a:spcPts val="0"/>
              </a:spcAft>
              <a:buNone/>
            </a:pPr>
            <a:r>
              <a:rPr lang="en" sz="1400" dirty="0"/>
              <a:t>VERIFICARE SE IL MACHINE LEARNING </a:t>
            </a:r>
            <a:r>
              <a:rPr lang="en" sz="1400" dirty="0" err="1"/>
              <a:t>È</a:t>
            </a:r>
            <a:r>
              <a:rPr lang="en" sz="1400" dirty="0"/>
              <a:t> UNA VALIDA ALTERNATIVA PER LA DETECTION DEI TEST FLAKY</a:t>
            </a:r>
            <a:endParaRPr sz="1400" dirty="0"/>
          </a:p>
        </p:txBody>
      </p:sp>
      <p:sp>
        <p:nvSpPr>
          <p:cNvPr id="405" name="Google Shape;405;p37"/>
          <p:cNvSpPr txBox="1">
            <a:spLocks noGrp="1"/>
          </p:cNvSpPr>
          <p:nvPr>
            <p:ph type="title"/>
          </p:nvPr>
        </p:nvSpPr>
        <p:spPr>
          <a:xfrm>
            <a:off x="2851773" y="705459"/>
            <a:ext cx="5220000" cy="1600800"/>
          </a:xfrm>
          <a:prstGeom prst="rect">
            <a:avLst/>
          </a:prstGeom>
        </p:spPr>
        <p:txBody>
          <a:bodyPr spcFirstLastPara="1" wrap="square" lIns="90000" tIns="91425" rIns="90000" bIns="91425" anchor="t" anchorCtr="0">
            <a:noAutofit/>
          </a:bodyPr>
          <a:lstStyle/>
          <a:p>
            <a:pPr marL="0" lvl="0" indent="0" rtl="0">
              <a:spcBef>
                <a:spcPts val="0"/>
              </a:spcBef>
              <a:spcAft>
                <a:spcPts val="0"/>
              </a:spcAft>
              <a:buNone/>
            </a:pPr>
            <a:r>
              <a:rPr lang="en" sz="4000" dirty="0"/>
              <a:t>QUAL’È IL NOSTO OBIETTIVO?</a:t>
            </a:r>
            <a:endParaRPr sz="4000" dirty="0"/>
          </a:p>
        </p:txBody>
      </p:sp>
      <p:grpSp>
        <p:nvGrpSpPr>
          <p:cNvPr id="406" name="Google Shape;406;p37"/>
          <p:cNvGrpSpPr/>
          <p:nvPr/>
        </p:nvGrpSpPr>
        <p:grpSpPr>
          <a:xfrm>
            <a:off x="266908" y="325692"/>
            <a:ext cx="2535031" cy="4523496"/>
            <a:chOff x="719988" y="310002"/>
            <a:chExt cx="2535031" cy="4523496"/>
          </a:xfrm>
        </p:grpSpPr>
        <p:sp>
          <p:nvSpPr>
            <p:cNvPr id="407" name="Google Shape;407;p37"/>
            <p:cNvSpPr/>
            <p:nvPr/>
          </p:nvSpPr>
          <p:spPr>
            <a:xfrm>
              <a:off x="2184511" y="34095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769890" y="86884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7"/>
            <p:cNvGrpSpPr/>
            <p:nvPr/>
          </p:nvGrpSpPr>
          <p:grpSpPr>
            <a:xfrm>
              <a:off x="998500" y="1097444"/>
              <a:ext cx="2256519" cy="2948604"/>
              <a:chOff x="1119525" y="2437600"/>
              <a:chExt cx="1296850" cy="1694600"/>
            </a:xfrm>
          </p:grpSpPr>
          <p:sp>
            <p:nvSpPr>
              <p:cNvPr id="410" name="Google Shape;410;p37"/>
              <p:cNvSpPr/>
              <p:nvPr/>
            </p:nvSpPr>
            <p:spPr>
              <a:xfrm>
                <a:off x="1219475" y="2437600"/>
                <a:ext cx="850625" cy="1694600"/>
              </a:xfrm>
              <a:custGeom>
                <a:avLst/>
                <a:gdLst/>
                <a:ahLst/>
                <a:cxnLst/>
                <a:rect l="l" t="t" r="r" b="b"/>
                <a:pathLst>
                  <a:path w="34025" h="67784" extrusionOk="0">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292050" y="2538575"/>
                <a:ext cx="705425" cy="1401475"/>
              </a:xfrm>
              <a:custGeom>
                <a:avLst/>
                <a:gdLst/>
                <a:ahLst/>
                <a:cxnLst/>
                <a:rect l="l" t="t" r="r" b="b"/>
                <a:pathLst>
                  <a:path w="28217" h="56059" extrusionOk="0">
                    <a:moveTo>
                      <a:pt x="1" y="1"/>
                    </a:moveTo>
                    <a:lnTo>
                      <a:pt x="1" y="56059"/>
                    </a:lnTo>
                    <a:lnTo>
                      <a:pt x="28217" y="56059"/>
                    </a:lnTo>
                    <a:lnTo>
                      <a:pt x="282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1564275" y="4000025"/>
                <a:ext cx="160975" cy="53675"/>
              </a:xfrm>
              <a:custGeom>
                <a:avLst/>
                <a:gdLst/>
                <a:ahLst/>
                <a:cxnLst/>
                <a:rect l="l" t="t" r="r" b="b"/>
                <a:pathLst>
                  <a:path w="6439" h="2147" extrusionOk="0">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1292050" y="2538600"/>
                <a:ext cx="705425" cy="1401450"/>
              </a:xfrm>
              <a:custGeom>
                <a:avLst/>
                <a:gdLst/>
                <a:ahLst/>
                <a:cxnLst/>
                <a:rect l="l" t="t" r="r" b="b"/>
                <a:pathLst>
                  <a:path w="28217" h="56058" extrusionOk="0">
                    <a:moveTo>
                      <a:pt x="28217" y="1"/>
                    </a:moveTo>
                    <a:lnTo>
                      <a:pt x="1" y="56058"/>
                    </a:lnTo>
                    <a:lnTo>
                      <a:pt x="28217" y="56058"/>
                    </a:lnTo>
                    <a:lnTo>
                      <a:pt x="28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589550" y="2745875"/>
                <a:ext cx="826825" cy="717975"/>
              </a:xfrm>
              <a:custGeom>
                <a:avLst/>
                <a:gdLst/>
                <a:ahLst/>
                <a:cxnLst/>
                <a:rect l="l" t="t" r="r" b="b"/>
                <a:pathLst>
                  <a:path w="33073" h="28719" extrusionOk="0">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626925" y="2772500"/>
                <a:ext cx="752025" cy="662575"/>
              </a:xfrm>
              <a:custGeom>
                <a:avLst/>
                <a:gdLst/>
                <a:ahLst/>
                <a:cxnLst/>
                <a:rect l="l" t="t" r="r" b="b"/>
                <a:pathLst>
                  <a:path w="30081" h="26503" extrusionOk="0">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914400" y="2925375"/>
                <a:ext cx="177100" cy="174150"/>
              </a:xfrm>
              <a:custGeom>
                <a:avLst/>
                <a:gdLst/>
                <a:ahLst/>
                <a:cxnLst/>
                <a:rect l="l" t="t" r="r" b="b"/>
                <a:pathLst>
                  <a:path w="7084" h="6966" extrusionOk="0">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874500" y="3025250"/>
                <a:ext cx="256925" cy="257000"/>
              </a:xfrm>
              <a:custGeom>
                <a:avLst/>
                <a:gdLst/>
                <a:ahLst/>
                <a:cxnLst/>
                <a:rect l="l" t="t" r="r" b="b"/>
                <a:pathLst>
                  <a:path w="10277" h="10280" extrusionOk="0">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890650" y="3041425"/>
                <a:ext cx="240775" cy="240825"/>
              </a:xfrm>
              <a:custGeom>
                <a:avLst/>
                <a:gdLst/>
                <a:ahLst/>
                <a:cxnLst/>
                <a:rect l="l" t="t" r="r" b="b"/>
                <a:pathLst>
                  <a:path w="9631" h="9633" extrusionOk="0">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964400" y="3085750"/>
                <a:ext cx="77125" cy="151975"/>
              </a:xfrm>
              <a:custGeom>
                <a:avLst/>
                <a:gdLst/>
                <a:ahLst/>
                <a:cxnLst/>
                <a:rect l="l" t="t" r="r" b="b"/>
                <a:pathLst>
                  <a:path w="3085" h="6079" extrusionOk="0">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131100" y="3216975"/>
                <a:ext cx="427175" cy="389225"/>
              </a:xfrm>
              <a:custGeom>
                <a:avLst/>
                <a:gdLst/>
                <a:ahLst/>
                <a:cxnLst/>
                <a:rect l="l" t="t" r="r" b="b"/>
                <a:pathLst>
                  <a:path w="17087" h="15569" extrusionOk="0">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179500" y="3261100"/>
                <a:ext cx="330400" cy="300975"/>
              </a:xfrm>
              <a:custGeom>
                <a:avLst/>
                <a:gdLst/>
                <a:ahLst/>
                <a:cxnLst/>
                <a:rect l="l" t="t" r="r" b="b"/>
                <a:pathLst>
                  <a:path w="13216" h="12039" extrusionOk="0">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434150" y="3501025"/>
                <a:ext cx="191475" cy="191400"/>
              </a:xfrm>
              <a:custGeom>
                <a:avLst/>
                <a:gdLst/>
                <a:ahLst/>
                <a:cxnLst/>
                <a:rect l="l" t="t" r="r" b="b"/>
                <a:pathLst>
                  <a:path w="7659" h="7656" extrusionOk="0">
                    <a:moveTo>
                      <a:pt x="1357" y="0"/>
                    </a:moveTo>
                    <a:lnTo>
                      <a:pt x="0" y="1356"/>
                    </a:lnTo>
                    <a:lnTo>
                      <a:pt x="6301" y="7656"/>
                    </a:lnTo>
                    <a:lnTo>
                      <a:pt x="7658" y="6301"/>
                    </a:lnTo>
                    <a:lnTo>
                      <a:pt x="1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557750" y="3624625"/>
                <a:ext cx="67875" cy="67800"/>
              </a:xfrm>
              <a:custGeom>
                <a:avLst/>
                <a:gdLst/>
                <a:ahLst/>
                <a:cxnLst/>
                <a:rect l="l" t="t" r="r" b="b"/>
                <a:pathLst>
                  <a:path w="2715" h="2712" extrusionOk="0">
                    <a:moveTo>
                      <a:pt x="1357" y="1"/>
                    </a:moveTo>
                    <a:lnTo>
                      <a:pt x="0" y="1357"/>
                    </a:lnTo>
                    <a:lnTo>
                      <a:pt x="1357" y="2712"/>
                    </a:lnTo>
                    <a:lnTo>
                      <a:pt x="2714" y="1357"/>
                    </a:lnTo>
                    <a:lnTo>
                      <a:pt x="13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248675" y="3327200"/>
                <a:ext cx="188775" cy="168725"/>
              </a:xfrm>
              <a:custGeom>
                <a:avLst/>
                <a:gdLst/>
                <a:ahLst/>
                <a:cxnLst/>
                <a:rect l="l" t="t" r="r" b="b"/>
                <a:pathLst>
                  <a:path w="7551" h="6749" extrusionOk="0">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19525" y="2607350"/>
                <a:ext cx="450100" cy="343075"/>
              </a:xfrm>
              <a:custGeom>
                <a:avLst/>
                <a:gdLst/>
                <a:ahLst/>
                <a:cxnLst/>
                <a:rect l="l" t="t" r="r" b="b"/>
                <a:pathLst>
                  <a:path w="18004" h="13723" extrusionOk="0">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163900" y="2632725"/>
                <a:ext cx="361075" cy="343375"/>
              </a:xfrm>
              <a:custGeom>
                <a:avLst/>
                <a:gdLst/>
                <a:ahLst/>
                <a:cxnLst/>
                <a:rect l="l" t="t" r="r" b="b"/>
                <a:pathLst>
                  <a:path w="14443" h="13735" extrusionOk="0">
                    <a:moveTo>
                      <a:pt x="1" y="0"/>
                    </a:moveTo>
                    <a:lnTo>
                      <a:pt x="1" y="13735"/>
                    </a:lnTo>
                    <a:lnTo>
                      <a:pt x="14443" y="13735"/>
                    </a:lnTo>
                    <a:lnTo>
                      <a:pt x="14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19525" y="2650100"/>
                <a:ext cx="450100" cy="343075"/>
              </a:xfrm>
              <a:custGeom>
                <a:avLst/>
                <a:gdLst/>
                <a:ahLst/>
                <a:cxnLst/>
                <a:rect l="l" t="t" r="r" b="b"/>
                <a:pathLst>
                  <a:path w="18004" h="13723" extrusionOk="0">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490925" y="2704050"/>
                <a:ext cx="78700" cy="289125"/>
              </a:xfrm>
              <a:custGeom>
                <a:avLst/>
                <a:gdLst/>
                <a:ahLst/>
                <a:cxnLst/>
                <a:rect l="l" t="t" r="r" b="b"/>
                <a:pathLst>
                  <a:path w="3148" h="11565" extrusionOk="0">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312100" y="2650100"/>
                <a:ext cx="68750" cy="53975"/>
              </a:xfrm>
              <a:custGeom>
                <a:avLst/>
                <a:gdLst/>
                <a:ahLst/>
                <a:cxnLst/>
                <a:rect l="l" t="t" r="r" b="b"/>
                <a:pathLst>
                  <a:path w="2750" h="2159" extrusionOk="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843075" y="3686325"/>
                <a:ext cx="377925" cy="205925"/>
              </a:xfrm>
              <a:custGeom>
                <a:avLst/>
                <a:gdLst/>
                <a:ahLst/>
                <a:cxnLst/>
                <a:rect l="l" t="t" r="r" b="b"/>
                <a:pathLst>
                  <a:path w="15117" h="8237" extrusionOk="0">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843000" y="3797900"/>
                <a:ext cx="378000" cy="45300"/>
              </a:xfrm>
              <a:custGeom>
                <a:avLst/>
                <a:gdLst/>
                <a:ahLst/>
                <a:cxnLst/>
                <a:rect l="l" t="t" r="r" b="b"/>
                <a:pathLst>
                  <a:path w="15120" h="1812" extrusionOk="0">
                    <a:moveTo>
                      <a:pt x="1" y="1"/>
                    </a:moveTo>
                    <a:lnTo>
                      <a:pt x="1" y="1811"/>
                    </a:lnTo>
                    <a:lnTo>
                      <a:pt x="15119" y="1811"/>
                    </a:lnTo>
                    <a:lnTo>
                      <a:pt x="15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2088100" y="3720550"/>
                <a:ext cx="94425" cy="41850"/>
              </a:xfrm>
              <a:custGeom>
                <a:avLst/>
                <a:gdLst/>
                <a:ahLst/>
                <a:cxnLst/>
                <a:rect l="l" t="t" r="r" b="b"/>
                <a:pathLst>
                  <a:path w="3777" h="1674" extrusionOk="0">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2123850" y="3720550"/>
                <a:ext cx="58700" cy="41850"/>
              </a:xfrm>
              <a:custGeom>
                <a:avLst/>
                <a:gdLst/>
                <a:ahLst/>
                <a:cxnLst/>
                <a:rect l="l" t="t" r="r" b="b"/>
                <a:pathLst>
                  <a:path w="2348" h="1674" extrusionOk="0">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889925" y="3733300"/>
                <a:ext cx="120125" cy="8175"/>
              </a:xfrm>
              <a:custGeom>
                <a:avLst/>
                <a:gdLst/>
                <a:ahLst/>
                <a:cxnLst/>
                <a:rect l="l" t="t" r="r" b="b"/>
                <a:pathLst>
                  <a:path w="4805" h="327" extrusionOk="0">
                    <a:moveTo>
                      <a:pt x="1" y="1"/>
                    </a:moveTo>
                    <a:lnTo>
                      <a:pt x="1" y="326"/>
                    </a:lnTo>
                    <a:lnTo>
                      <a:pt x="4804" y="326"/>
                    </a:lnTo>
                    <a:lnTo>
                      <a:pt x="4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889925" y="3756300"/>
                <a:ext cx="165725" cy="8150"/>
              </a:xfrm>
              <a:custGeom>
                <a:avLst/>
                <a:gdLst/>
                <a:ahLst/>
                <a:cxnLst/>
                <a:rect l="l" t="t" r="r" b="b"/>
                <a:pathLst>
                  <a:path w="6629" h="326" extrusionOk="0">
                    <a:moveTo>
                      <a:pt x="1" y="1"/>
                    </a:moveTo>
                    <a:lnTo>
                      <a:pt x="1" y="326"/>
                    </a:lnTo>
                    <a:lnTo>
                      <a:pt x="6628" y="326"/>
                    </a:lnTo>
                    <a:lnTo>
                      <a:pt x="66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7"/>
            <p:cNvSpPr/>
            <p:nvPr/>
          </p:nvSpPr>
          <p:spPr>
            <a:xfrm>
              <a:off x="719988" y="44537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101817" y="41572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816779" y="39698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2720802" y="310002"/>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2499363" y="765978"/>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7"/>
            <p:cNvSpPr/>
            <p:nvPr/>
          </p:nvSpPr>
          <p:spPr>
            <a:xfrm>
              <a:off x="2817612" y="98627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 name="Connettore 1 2">
            <a:extLst>
              <a:ext uri="{FF2B5EF4-FFF2-40B4-BE49-F238E27FC236}">
                <a16:creationId xmlns:a16="http://schemas.microsoft.com/office/drawing/2014/main" id="{CCA0B65C-EEE8-32B3-D47A-FEDEA4489ACE}"/>
              </a:ext>
            </a:extLst>
          </p:cNvPr>
          <p:cNvCxnSpPr>
            <a:cxnSpLocks/>
          </p:cNvCxnSpPr>
          <p:nvPr/>
        </p:nvCxnSpPr>
        <p:spPr>
          <a:xfrm>
            <a:off x="2897144" y="2576697"/>
            <a:ext cx="5154880" cy="0"/>
          </a:xfrm>
          <a:prstGeom prst="line">
            <a:avLst/>
          </a:prstGeom>
        </p:spPr>
        <p:style>
          <a:lnRef idx="3">
            <a:schemeClr val="accent5"/>
          </a:lnRef>
          <a:fillRef idx="0">
            <a:schemeClr val="accent5"/>
          </a:fillRef>
          <a:effectRef idx="2">
            <a:schemeClr val="accent5"/>
          </a:effectRef>
          <a:fontRef idx="minor">
            <a:schemeClr val="tx1"/>
          </a:fontRef>
        </p:style>
      </p:cxnSp>
      <p:sp>
        <p:nvSpPr>
          <p:cNvPr id="7" name="Google Shape;404;p37">
            <a:extLst>
              <a:ext uri="{FF2B5EF4-FFF2-40B4-BE49-F238E27FC236}">
                <a16:creationId xmlns:a16="http://schemas.microsoft.com/office/drawing/2014/main" id="{C6322AE7-AA4E-8607-F7ED-9FE8A476F9C1}"/>
              </a:ext>
            </a:extLst>
          </p:cNvPr>
          <p:cNvSpPr txBox="1">
            <a:spLocks/>
          </p:cNvSpPr>
          <p:nvPr/>
        </p:nvSpPr>
        <p:spPr>
          <a:xfrm>
            <a:off x="2961368" y="2668651"/>
            <a:ext cx="5080714"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dirty="0">
                <a:solidFill>
                  <a:srgbClr val="005D77"/>
                </a:solidFill>
              </a:rPr>
              <a:t>RQ1. Quanto è efficace un approccio basato sul machine learning per il rilevamento della </a:t>
            </a:r>
            <a:r>
              <a:rPr lang="it-IT" sz="1200" b="1" dirty="0" err="1">
                <a:solidFill>
                  <a:srgbClr val="005D77"/>
                </a:solidFill>
              </a:rPr>
              <a:t>flakiness</a:t>
            </a:r>
            <a:r>
              <a:rPr lang="it-IT" sz="1200" b="1" dirty="0">
                <a:solidFill>
                  <a:srgbClr val="005D77"/>
                </a:solidFill>
              </a:rPr>
              <a:t>, in una validazione </a:t>
            </a:r>
            <a:r>
              <a:rPr lang="it-IT" sz="1200" b="1" dirty="0" err="1">
                <a:solidFill>
                  <a:srgbClr val="005D77"/>
                </a:solidFill>
              </a:rPr>
              <a:t>within</a:t>
            </a:r>
            <a:r>
              <a:rPr lang="it-IT" sz="1200" b="1" dirty="0">
                <a:solidFill>
                  <a:srgbClr val="005D77"/>
                </a:solidFill>
              </a:rPr>
              <a:t>-project?</a:t>
            </a:r>
          </a:p>
        </p:txBody>
      </p:sp>
      <p:sp>
        <p:nvSpPr>
          <p:cNvPr id="8" name="Google Shape;404;p37">
            <a:extLst>
              <a:ext uri="{FF2B5EF4-FFF2-40B4-BE49-F238E27FC236}">
                <a16:creationId xmlns:a16="http://schemas.microsoft.com/office/drawing/2014/main" id="{B94F2839-5706-3721-3143-94804C5F016A}"/>
              </a:ext>
            </a:extLst>
          </p:cNvPr>
          <p:cNvSpPr txBox="1">
            <a:spLocks/>
          </p:cNvSpPr>
          <p:nvPr/>
        </p:nvSpPr>
        <p:spPr>
          <a:xfrm>
            <a:off x="2971310" y="3258537"/>
            <a:ext cx="5080714"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dirty="0">
                <a:solidFill>
                  <a:schemeClr val="accent3"/>
                </a:solidFill>
              </a:rPr>
              <a:t>RQ2. Quanto è efficace un approccio basato sul machine learning per il rilevamento della </a:t>
            </a:r>
            <a:r>
              <a:rPr lang="it-IT" sz="1200" b="1" dirty="0" err="1">
                <a:solidFill>
                  <a:schemeClr val="accent3"/>
                </a:solidFill>
              </a:rPr>
              <a:t>flakiness</a:t>
            </a:r>
            <a:r>
              <a:rPr lang="it-IT" sz="1200" b="1" dirty="0">
                <a:solidFill>
                  <a:schemeClr val="accent3"/>
                </a:solidFill>
              </a:rPr>
              <a:t>, in una validazione cross-project?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401"/>
        <p:cNvGrpSpPr/>
        <p:nvPr/>
      </p:nvGrpSpPr>
      <p:grpSpPr>
        <a:xfrm>
          <a:off x="0" y="0"/>
          <a:ext cx="0" cy="0"/>
          <a:chOff x="0" y="0"/>
          <a:chExt cx="0" cy="0"/>
        </a:xfrm>
      </p:grpSpPr>
      <p:sp>
        <p:nvSpPr>
          <p:cNvPr id="404" name="Google Shape;404;p37"/>
          <p:cNvSpPr txBox="1">
            <a:spLocks noGrp="1"/>
          </p:cNvSpPr>
          <p:nvPr>
            <p:ph type="subTitle" idx="1"/>
          </p:nvPr>
        </p:nvSpPr>
        <p:spPr>
          <a:xfrm>
            <a:off x="2832024" y="1979681"/>
            <a:ext cx="5220000" cy="431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1400"/>
              <a:t>VERIFICARE SE IL MACHINE LEARNING E UNA VALIDA ALTERNATIVA PER LA DETECTION DEI TEST FLAKY</a:t>
            </a:r>
            <a:endParaRPr sz="1400"/>
          </a:p>
        </p:txBody>
      </p:sp>
      <p:sp>
        <p:nvSpPr>
          <p:cNvPr id="405" name="Google Shape;405;p37"/>
          <p:cNvSpPr txBox="1">
            <a:spLocks noGrp="1"/>
          </p:cNvSpPr>
          <p:nvPr>
            <p:ph type="title"/>
          </p:nvPr>
        </p:nvSpPr>
        <p:spPr>
          <a:xfrm>
            <a:off x="2851773" y="705459"/>
            <a:ext cx="5220000" cy="1600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4000"/>
              <a:t>QUAL’E IL NOSTO OBIETTIVO?</a:t>
            </a:r>
            <a:endParaRPr sz="4000"/>
          </a:p>
        </p:txBody>
      </p:sp>
      <p:grpSp>
        <p:nvGrpSpPr>
          <p:cNvPr id="406" name="Google Shape;406;p37"/>
          <p:cNvGrpSpPr/>
          <p:nvPr/>
        </p:nvGrpSpPr>
        <p:grpSpPr>
          <a:xfrm>
            <a:off x="266908" y="325692"/>
            <a:ext cx="2535031" cy="4523496"/>
            <a:chOff x="719988" y="310002"/>
            <a:chExt cx="2535031" cy="4523496"/>
          </a:xfrm>
        </p:grpSpPr>
        <p:sp>
          <p:nvSpPr>
            <p:cNvPr id="407" name="Google Shape;407;p37"/>
            <p:cNvSpPr/>
            <p:nvPr/>
          </p:nvSpPr>
          <p:spPr>
            <a:xfrm>
              <a:off x="2184511" y="34095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769890" y="86884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7"/>
            <p:cNvGrpSpPr/>
            <p:nvPr/>
          </p:nvGrpSpPr>
          <p:grpSpPr>
            <a:xfrm>
              <a:off x="998500" y="1097444"/>
              <a:ext cx="2256519" cy="2948604"/>
              <a:chOff x="1119525" y="2437600"/>
              <a:chExt cx="1296850" cy="1694600"/>
            </a:xfrm>
          </p:grpSpPr>
          <p:sp>
            <p:nvSpPr>
              <p:cNvPr id="410" name="Google Shape;410;p37"/>
              <p:cNvSpPr/>
              <p:nvPr/>
            </p:nvSpPr>
            <p:spPr>
              <a:xfrm>
                <a:off x="1219475" y="2437600"/>
                <a:ext cx="850625" cy="1694600"/>
              </a:xfrm>
              <a:custGeom>
                <a:avLst/>
                <a:gdLst/>
                <a:ahLst/>
                <a:cxnLst/>
                <a:rect l="l" t="t" r="r" b="b"/>
                <a:pathLst>
                  <a:path w="34025" h="67784" extrusionOk="0">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292050" y="2538575"/>
                <a:ext cx="705425" cy="1401475"/>
              </a:xfrm>
              <a:custGeom>
                <a:avLst/>
                <a:gdLst/>
                <a:ahLst/>
                <a:cxnLst/>
                <a:rect l="l" t="t" r="r" b="b"/>
                <a:pathLst>
                  <a:path w="28217" h="56059" extrusionOk="0">
                    <a:moveTo>
                      <a:pt x="1" y="1"/>
                    </a:moveTo>
                    <a:lnTo>
                      <a:pt x="1" y="56059"/>
                    </a:lnTo>
                    <a:lnTo>
                      <a:pt x="28217" y="56059"/>
                    </a:lnTo>
                    <a:lnTo>
                      <a:pt x="282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1564275" y="4000025"/>
                <a:ext cx="160975" cy="53675"/>
              </a:xfrm>
              <a:custGeom>
                <a:avLst/>
                <a:gdLst/>
                <a:ahLst/>
                <a:cxnLst/>
                <a:rect l="l" t="t" r="r" b="b"/>
                <a:pathLst>
                  <a:path w="6439" h="2147" extrusionOk="0">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1292050" y="2538600"/>
                <a:ext cx="705425" cy="1401450"/>
              </a:xfrm>
              <a:custGeom>
                <a:avLst/>
                <a:gdLst/>
                <a:ahLst/>
                <a:cxnLst/>
                <a:rect l="l" t="t" r="r" b="b"/>
                <a:pathLst>
                  <a:path w="28217" h="56058" extrusionOk="0">
                    <a:moveTo>
                      <a:pt x="28217" y="1"/>
                    </a:moveTo>
                    <a:lnTo>
                      <a:pt x="1" y="56058"/>
                    </a:lnTo>
                    <a:lnTo>
                      <a:pt x="28217" y="56058"/>
                    </a:lnTo>
                    <a:lnTo>
                      <a:pt x="28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589550" y="2745875"/>
                <a:ext cx="826825" cy="717975"/>
              </a:xfrm>
              <a:custGeom>
                <a:avLst/>
                <a:gdLst/>
                <a:ahLst/>
                <a:cxnLst/>
                <a:rect l="l" t="t" r="r" b="b"/>
                <a:pathLst>
                  <a:path w="33073" h="28719" extrusionOk="0">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626925" y="2772500"/>
                <a:ext cx="752025" cy="662575"/>
              </a:xfrm>
              <a:custGeom>
                <a:avLst/>
                <a:gdLst/>
                <a:ahLst/>
                <a:cxnLst/>
                <a:rect l="l" t="t" r="r" b="b"/>
                <a:pathLst>
                  <a:path w="30081" h="26503" extrusionOk="0">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914400" y="2925375"/>
                <a:ext cx="177100" cy="174150"/>
              </a:xfrm>
              <a:custGeom>
                <a:avLst/>
                <a:gdLst/>
                <a:ahLst/>
                <a:cxnLst/>
                <a:rect l="l" t="t" r="r" b="b"/>
                <a:pathLst>
                  <a:path w="7084" h="6966" extrusionOk="0">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874500" y="3025250"/>
                <a:ext cx="256925" cy="257000"/>
              </a:xfrm>
              <a:custGeom>
                <a:avLst/>
                <a:gdLst/>
                <a:ahLst/>
                <a:cxnLst/>
                <a:rect l="l" t="t" r="r" b="b"/>
                <a:pathLst>
                  <a:path w="10277" h="10280" extrusionOk="0">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890650" y="3041425"/>
                <a:ext cx="240775" cy="240825"/>
              </a:xfrm>
              <a:custGeom>
                <a:avLst/>
                <a:gdLst/>
                <a:ahLst/>
                <a:cxnLst/>
                <a:rect l="l" t="t" r="r" b="b"/>
                <a:pathLst>
                  <a:path w="9631" h="9633" extrusionOk="0">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964400" y="3085750"/>
                <a:ext cx="77125" cy="151975"/>
              </a:xfrm>
              <a:custGeom>
                <a:avLst/>
                <a:gdLst/>
                <a:ahLst/>
                <a:cxnLst/>
                <a:rect l="l" t="t" r="r" b="b"/>
                <a:pathLst>
                  <a:path w="3085" h="6079" extrusionOk="0">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131100" y="3216975"/>
                <a:ext cx="427175" cy="389225"/>
              </a:xfrm>
              <a:custGeom>
                <a:avLst/>
                <a:gdLst/>
                <a:ahLst/>
                <a:cxnLst/>
                <a:rect l="l" t="t" r="r" b="b"/>
                <a:pathLst>
                  <a:path w="17087" h="15569" extrusionOk="0">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179500" y="3261100"/>
                <a:ext cx="330400" cy="300975"/>
              </a:xfrm>
              <a:custGeom>
                <a:avLst/>
                <a:gdLst/>
                <a:ahLst/>
                <a:cxnLst/>
                <a:rect l="l" t="t" r="r" b="b"/>
                <a:pathLst>
                  <a:path w="13216" h="12039" extrusionOk="0">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434150" y="3501025"/>
                <a:ext cx="191475" cy="191400"/>
              </a:xfrm>
              <a:custGeom>
                <a:avLst/>
                <a:gdLst/>
                <a:ahLst/>
                <a:cxnLst/>
                <a:rect l="l" t="t" r="r" b="b"/>
                <a:pathLst>
                  <a:path w="7659" h="7656" extrusionOk="0">
                    <a:moveTo>
                      <a:pt x="1357" y="0"/>
                    </a:moveTo>
                    <a:lnTo>
                      <a:pt x="0" y="1356"/>
                    </a:lnTo>
                    <a:lnTo>
                      <a:pt x="6301" y="7656"/>
                    </a:lnTo>
                    <a:lnTo>
                      <a:pt x="7658" y="6301"/>
                    </a:lnTo>
                    <a:lnTo>
                      <a:pt x="1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557750" y="3624625"/>
                <a:ext cx="67875" cy="67800"/>
              </a:xfrm>
              <a:custGeom>
                <a:avLst/>
                <a:gdLst/>
                <a:ahLst/>
                <a:cxnLst/>
                <a:rect l="l" t="t" r="r" b="b"/>
                <a:pathLst>
                  <a:path w="2715" h="2712" extrusionOk="0">
                    <a:moveTo>
                      <a:pt x="1357" y="1"/>
                    </a:moveTo>
                    <a:lnTo>
                      <a:pt x="0" y="1357"/>
                    </a:lnTo>
                    <a:lnTo>
                      <a:pt x="1357" y="2712"/>
                    </a:lnTo>
                    <a:lnTo>
                      <a:pt x="2714" y="1357"/>
                    </a:lnTo>
                    <a:lnTo>
                      <a:pt x="13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248675" y="3327200"/>
                <a:ext cx="188775" cy="168725"/>
              </a:xfrm>
              <a:custGeom>
                <a:avLst/>
                <a:gdLst/>
                <a:ahLst/>
                <a:cxnLst/>
                <a:rect l="l" t="t" r="r" b="b"/>
                <a:pathLst>
                  <a:path w="7551" h="6749" extrusionOk="0">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19525" y="2607350"/>
                <a:ext cx="450100" cy="343075"/>
              </a:xfrm>
              <a:custGeom>
                <a:avLst/>
                <a:gdLst/>
                <a:ahLst/>
                <a:cxnLst/>
                <a:rect l="l" t="t" r="r" b="b"/>
                <a:pathLst>
                  <a:path w="18004" h="13723" extrusionOk="0">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163900" y="2632725"/>
                <a:ext cx="361075" cy="343375"/>
              </a:xfrm>
              <a:custGeom>
                <a:avLst/>
                <a:gdLst/>
                <a:ahLst/>
                <a:cxnLst/>
                <a:rect l="l" t="t" r="r" b="b"/>
                <a:pathLst>
                  <a:path w="14443" h="13735" extrusionOk="0">
                    <a:moveTo>
                      <a:pt x="1" y="0"/>
                    </a:moveTo>
                    <a:lnTo>
                      <a:pt x="1" y="13735"/>
                    </a:lnTo>
                    <a:lnTo>
                      <a:pt x="14443" y="13735"/>
                    </a:lnTo>
                    <a:lnTo>
                      <a:pt x="14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19525" y="2650100"/>
                <a:ext cx="450100" cy="343075"/>
              </a:xfrm>
              <a:custGeom>
                <a:avLst/>
                <a:gdLst/>
                <a:ahLst/>
                <a:cxnLst/>
                <a:rect l="l" t="t" r="r" b="b"/>
                <a:pathLst>
                  <a:path w="18004" h="13723" extrusionOk="0">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490925" y="2704050"/>
                <a:ext cx="78700" cy="289125"/>
              </a:xfrm>
              <a:custGeom>
                <a:avLst/>
                <a:gdLst/>
                <a:ahLst/>
                <a:cxnLst/>
                <a:rect l="l" t="t" r="r" b="b"/>
                <a:pathLst>
                  <a:path w="3148" h="11565" extrusionOk="0">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312100" y="2650100"/>
                <a:ext cx="68750" cy="53975"/>
              </a:xfrm>
              <a:custGeom>
                <a:avLst/>
                <a:gdLst/>
                <a:ahLst/>
                <a:cxnLst/>
                <a:rect l="l" t="t" r="r" b="b"/>
                <a:pathLst>
                  <a:path w="2750" h="2159" extrusionOk="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843075" y="3686325"/>
                <a:ext cx="377925" cy="205925"/>
              </a:xfrm>
              <a:custGeom>
                <a:avLst/>
                <a:gdLst/>
                <a:ahLst/>
                <a:cxnLst/>
                <a:rect l="l" t="t" r="r" b="b"/>
                <a:pathLst>
                  <a:path w="15117" h="8237" extrusionOk="0">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843000" y="3797900"/>
                <a:ext cx="378000" cy="45300"/>
              </a:xfrm>
              <a:custGeom>
                <a:avLst/>
                <a:gdLst/>
                <a:ahLst/>
                <a:cxnLst/>
                <a:rect l="l" t="t" r="r" b="b"/>
                <a:pathLst>
                  <a:path w="15120" h="1812" extrusionOk="0">
                    <a:moveTo>
                      <a:pt x="1" y="1"/>
                    </a:moveTo>
                    <a:lnTo>
                      <a:pt x="1" y="1811"/>
                    </a:lnTo>
                    <a:lnTo>
                      <a:pt x="15119" y="1811"/>
                    </a:lnTo>
                    <a:lnTo>
                      <a:pt x="15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2088100" y="3720550"/>
                <a:ext cx="94425" cy="41850"/>
              </a:xfrm>
              <a:custGeom>
                <a:avLst/>
                <a:gdLst/>
                <a:ahLst/>
                <a:cxnLst/>
                <a:rect l="l" t="t" r="r" b="b"/>
                <a:pathLst>
                  <a:path w="3777" h="1674" extrusionOk="0">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2123850" y="3720550"/>
                <a:ext cx="58700" cy="41850"/>
              </a:xfrm>
              <a:custGeom>
                <a:avLst/>
                <a:gdLst/>
                <a:ahLst/>
                <a:cxnLst/>
                <a:rect l="l" t="t" r="r" b="b"/>
                <a:pathLst>
                  <a:path w="2348" h="1674" extrusionOk="0">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889925" y="3733300"/>
                <a:ext cx="120125" cy="8175"/>
              </a:xfrm>
              <a:custGeom>
                <a:avLst/>
                <a:gdLst/>
                <a:ahLst/>
                <a:cxnLst/>
                <a:rect l="l" t="t" r="r" b="b"/>
                <a:pathLst>
                  <a:path w="4805" h="327" extrusionOk="0">
                    <a:moveTo>
                      <a:pt x="1" y="1"/>
                    </a:moveTo>
                    <a:lnTo>
                      <a:pt x="1" y="326"/>
                    </a:lnTo>
                    <a:lnTo>
                      <a:pt x="4804" y="326"/>
                    </a:lnTo>
                    <a:lnTo>
                      <a:pt x="4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889925" y="3756300"/>
                <a:ext cx="165725" cy="8150"/>
              </a:xfrm>
              <a:custGeom>
                <a:avLst/>
                <a:gdLst/>
                <a:ahLst/>
                <a:cxnLst/>
                <a:rect l="l" t="t" r="r" b="b"/>
                <a:pathLst>
                  <a:path w="6629" h="326" extrusionOk="0">
                    <a:moveTo>
                      <a:pt x="1" y="1"/>
                    </a:moveTo>
                    <a:lnTo>
                      <a:pt x="1" y="326"/>
                    </a:lnTo>
                    <a:lnTo>
                      <a:pt x="6628" y="326"/>
                    </a:lnTo>
                    <a:lnTo>
                      <a:pt x="66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7"/>
            <p:cNvSpPr/>
            <p:nvPr/>
          </p:nvSpPr>
          <p:spPr>
            <a:xfrm>
              <a:off x="719988" y="44537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101817" y="41572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816779" y="39698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2720802" y="310002"/>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2499363" y="765978"/>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7"/>
            <p:cNvSpPr/>
            <p:nvPr/>
          </p:nvSpPr>
          <p:spPr>
            <a:xfrm>
              <a:off x="2817612" y="98627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 name="Connettore 1 2">
            <a:extLst>
              <a:ext uri="{FF2B5EF4-FFF2-40B4-BE49-F238E27FC236}">
                <a16:creationId xmlns:a16="http://schemas.microsoft.com/office/drawing/2014/main" id="{CCA0B65C-EEE8-32B3-D47A-FEDEA4489ACE}"/>
              </a:ext>
            </a:extLst>
          </p:cNvPr>
          <p:cNvCxnSpPr/>
          <p:nvPr/>
        </p:nvCxnSpPr>
        <p:spPr>
          <a:xfrm>
            <a:off x="2897144" y="2576697"/>
            <a:ext cx="5154880" cy="0"/>
          </a:xfrm>
          <a:prstGeom prst="line">
            <a:avLst/>
          </a:prstGeom>
        </p:spPr>
        <p:style>
          <a:lnRef idx="3">
            <a:schemeClr val="accent5"/>
          </a:lnRef>
          <a:fillRef idx="0">
            <a:schemeClr val="accent5"/>
          </a:fillRef>
          <a:effectRef idx="2">
            <a:schemeClr val="accent5"/>
          </a:effectRef>
          <a:fontRef idx="minor">
            <a:schemeClr val="tx1"/>
          </a:fontRef>
        </p:style>
      </p:cxnSp>
      <p:sp>
        <p:nvSpPr>
          <p:cNvPr id="4" name="Google Shape;404;p37">
            <a:extLst>
              <a:ext uri="{FF2B5EF4-FFF2-40B4-BE49-F238E27FC236}">
                <a16:creationId xmlns:a16="http://schemas.microsoft.com/office/drawing/2014/main" id="{54C0EC56-C8BB-1FBB-78DD-DE52EC14906F}"/>
              </a:ext>
            </a:extLst>
          </p:cNvPr>
          <p:cNvSpPr txBox="1">
            <a:spLocks/>
          </p:cNvSpPr>
          <p:nvPr/>
        </p:nvSpPr>
        <p:spPr>
          <a:xfrm>
            <a:off x="2971311" y="2617121"/>
            <a:ext cx="5080714"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a:solidFill>
                  <a:srgbClr val="005D77"/>
                </a:solidFill>
              </a:rPr>
              <a:t>RQ1. Quanto è efficace un approccio basato sul machine learning per il rilevamento della </a:t>
            </a:r>
            <a:r>
              <a:rPr lang="it-IT" sz="1200" b="1" err="1">
                <a:solidFill>
                  <a:srgbClr val="005D77"/>
                </a:solidFill>
              </a:rPr>
              <a:t>flakiness</a:t>
            </a:r>
            <a:r>
              <a:rPr lang="it-IT" sz="1200" b="1">
                <a:solidFill>
                  <a:srgbClr val="005D77"/>
                </a:solidFill>
              </a:rPr>
              <a:t>, utilizzando la classica valutazione </a:t>
            </a:r>
            <a:r>
              <a:rPr lang="it-IT" sz="1200" b="1" err="1">
                <a:solidFill>
                  <a:srgbClr val="005D77"/>
                </a:solidFill>
              </a:rPr>
              <a:t>train</a:t>
            </a:r>
            <a:r>
              <a:rPr lang="it-IT" sz="1200" b="1">
                <a:solidFill>
                  <a:srgbClr val="005D77"/>
                </a:solidFill>
              </a:rPr>
              <a:t>-</a:t>
            </a:r>
            <a:r>
              <a:rPr lang="it-IT" sz="1200" b="1" err="1">
                <a:solidFill>
                  <a:srgbClr val="005D77"/>
                </a:solidFill>
              </a:rPr>
              <a:t>validation</a:t>
            </a:r>
            <a:r>
              <a:rPr lang="it-IT" sz="1200" b="1">
                <a:solidFill>
                  <a:srgbClr val="005D77"/>
                </a:solidFill>
              </a:rPr>
              <a:t>-test?</a:t>
            </a:r>
          </a:p>
        </p:txBody>
      </p:sp>
      <p:sp>
        <p:nvSpPr>
          <p:cNvPr id="7" name="Google Shape;404;p37">
            <a:extLst>
              <a:ext uri="{FF2B5EF4-FFF2-40B4-BE49-F238E27FC236}">
                <a16:creationId xmlns:a16="http://schemas.microsoft.com/office/drawing/2014/main" id="{C6322AE7-AA4E-8607-F7ED-9FE8A476F9C1}"/>
              </a:ext>
            </a:extLst>
          </p:cNvPr>
          <p:cNvSpPr txBox="1">
            <a:spLocks/>
          </p:cNvSpPr>
          <p:nvPr/>
        </p:nvSpPr>
        <p:spPr>
          <a:xfrm>
            <a:off x="2961368" y="3412064"/>
            <a:ext cx="5080714"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a:solidFill>
                  <a:srgbClr val="005D77"/>
                </a:solidFill>
              </a:rPr>
              <a:t>RQ2. Quanto è efficace un approccio basato sul machine learning per il rilevamento della </a:t>
            </a:r>
            <a:r>
              <a:rPr lang="it-IT" sz="1200" b="1" err="1">
                <a:solidFill>
                  <a:srgbClr val="005D77"/>
                </a:solidFill>
              </a:rPr>
              <a:t>flakiness</a:t>
            </a:r>
            <a:r>
              <a:rPr lang="it-IT" sz="1200" b="1">
                <a:solidFill>
                  <a:srgbClr val="005D77"/>
                </a:solidFill>
              </a:rPr>
              <a:t>, in una validazione </a:t>
            </a:r>
            <a:r>
              <a:rPr lang="it-IT" sz="1200" b="1" err="1">
                <a:solidFill>
                  <a:srgbClr val="005D77"/>
                </a:solidFill>
              </a:rPr>
              <a:t>within</a:t>
            </a:r>
            <a:r>
              <a:rPr lang="it-IT" sz="1200" b="1">
                <a:solidFill>
                  <a:srgbClr val="005D77"/>
                </a:solidFill>
              </a:rPr>
              <a:t>-project?</a:t>
            </a:r>
          </a:p>
        </p:txBody>
      </p:sp>
      <p:sp>
        <p:nvSpPr>
          <p:cNvPr id="8" name="Google Shape;404;p37">
            <a:extLst>
              <a:ext uri="{FF2B5EF4-FFF2-40B4-BE49-F238E27FC236}">
                <a16:creationId xmlns:a16="http://schemas.microsoft.com/office/drawing/2014/main" id="{B94F2839-5706-3721-3143-94804C5F016A}"/>
              </a:ext>
            </a:extLst>
          </p:cNvPr>
          <p:cNvSpPr txBox="1">
            <a:spLocks/>
          </p:cNvSpPr>
          <p:nvPr/>
        </p:nvSpPr>
        <p:spPr>
          <a:xfrm>
            <a:off x="2971310" y="4001950"/>
            <a:ext cx="5080714"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a:solidFill>
                  <a:schemeClr val="accent3"/>
                </a:solidFill>
              </a:rPr>
              <a:t>RQ3. Quanto è efficace un approccio basato sul machine learning per il rilevamento della </a:t>
            </a:r>
            <a:r>
              <a:rPr lang="it-IT" sz="1200" b="1" err="1">
                <a:solidFill>
                  <a:schemeClr val="accent3"/>
                </a:solidFill>
              </a:rPr>
              <a:t>flakiness</a:t>
            </a:r>
            <a:r>
              <a:rPr lang="it-IT" sz="1200" b="1">
                <a:solidFill>
                  <a:schemeClr val="accent3"/>
                </a:solidFill>
              </a:rPr>
              <a:t>, in una validazione cross-project?</a:t>
            </a:r>
          </a:p>
        </p:txBody>
      </p:sp>
      <p:cxnSp>
        <p:nvCxnSpPr>
          <p:cNvPr id="9" name="Connettore 1 8">
            <a:extLst>
              <a:ext uri="{FF2B5EF4-FFF2-40B4-BE49-F238E27FC236}">
                <a16:creationId xmlns:a16="http://schemas.microsoft.com/office/drawing/2014/main" id="{541BC443-11C2-6D48-6341-F841784F20F0}"/>
              </a:ext>
            </a:extLst>
          </p:cNvPr>
          <p:cNvCxnSpPr/>
          <p:nvPr/>
        </p:nvCxnSpPr>
        <p:spPr>
          <a:xfrm>
            <a:off x="2916893" y="3351402"/>
            <a:ext cx="5154880" cy="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469186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8"/>
          <p:cNvSpPr txBox="1">
            <a:spLocks noGrp="1"/>
          </p:cNvSpPr>
          <p:nvPr>
            <p:ph type="title"/>
          </p:nvPr>
        </p:nvSpPr>
        <p:spPr>
          <a:xfrm>
            <a:off x="540392" y="147918"/>
            <a:ext cx="5301619" cy="815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a:t>Cosa </a:t>
            </a:r>
            <a:r>
              <a:rPr lang="en" dirty="0" err="1"/>
              <a:t>è</a:t>
            </a:r>
            <a:r>
              <a:rPr lang="en" dirty="0"/>
              <a:t> </a:t>
            </a:r>
            <a:r>
              <a:rPr lang="en" dirty="0" err="1"/>
              <a:t>stato</a:t>
            </a:r>
            <a:r>
              <a:rPr lang="en" dirty="0"/>
              <a:t> </a:t>
            </a:r>
            <a:r>
              <a:rPr lang="en" dirty="0" err="1"/>
              <a:t>fatto</a:t>
            </a:r>
            <a:endParaRPr dirty="0"/>
          </a:p>
        </p:txBody>
      </p:sp>
      <p:sp>
        <p:nvSpPr>
          <p:cNvPr id="11" name="Rettangolo con angoli arrotondati 10">
            <a:extLst>
              <a:ext uri="{FF2B5EF4-FFF2-40B4-BE49-F238E27FC236}">
                <a16:creationId xmlns:a16="http://schemas.microsoft.com/office/drawing/2014/main" id="{334E5618-360E-C3FC-C955-2BB8745DE4B4}"/>
              </a:ext>
            </a:extLst>
          </p:cNvPr>
          <p:cNvSpPr/>
          <p:nvPr/>
        </p:nvSpPr>
        <p:spPr>
          <a:xfrm>
            <a:off x="4260107" y="3664603"/>
            <a:ext cx="1242842" cy="492433"/>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05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WPFP</a:t>
            </a:r>
          </a:p>
          <a:p>
            <a:pPr algn="ctr"/>
            <a:r>
              <a:rPr lang="it-IT" sz="105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Experiment</a:t>
            </a:r>
          </a:p>
        </p:txBody>
      </p:sp>
      <p:sp>
        <p:nvSpPr>
          <p:cNvPr id="12" name="Rettangolo con angoli arrotondati 11">
            <a:extLst>
              <a:ext uri="{FF2B5EF4-FFF2-40B4-BE49-F238E27FC236}">
                <a16:creationId xmlns:a16="http://schemas.microsoft.com/office/drawing/2014/main" id="{1C135CD9-EB1B-C485-7867-95229CDA55AF}"/>
              </a:ext>
            </a:extLst>
          </p:cNvPr>
          <p:cNvSpPr/>
          <p:nvPr/>
        </p:nvSpPr>
        <p:spPr>
          <a:xfrm>
            <a:off x="4269181" y="4377761"/>
            <a:ext cx="1242842" cy="492433"/>
          </a:xfrm>
          <a:prstGeom prst="roundRect">
            <a:avLst/>
          </a:prstGeom>
          <a:solidFill>
            <a:schemeClr val="bg2"/>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t-IT" sz="105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CPFP</a:t>
            </a:r>
          </a:p>
          <a:p>
            <a:pPr algn="ctr"/>
            <a:r>
              <a:rPr lang="it-IT" sz="105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Experiment</a:t>
            </a:r>
          </a:p>
        </p:txBody>
      </p:sp>
      <p:sp>
        <p:nvSpPr>
          <p:cNvPr id="8" name="Rettangolo con angoli arrotondati 7">
            <a:extLst>
              <a:ext uri="{FF2B5EF4-FFF2-40B4-BE49-F238E27FC236}">
                <a16:creationId xmlns:a16="http://schemas.microsoft.com/office/drawing/2014/main" id="{F8E1990E-A99F-330A-73D5-BE98187D4FD3}"/>
              </a:ext>
            </a:extLst>
          </p:cNvPr>
          <p:cNvSpPr/>
          <p:nvPr/>
        </p:nvSpPr>
        <p:spPr>
          <a:xfrm>
            <a:off x="2553166" y="2911673"/>
            <a:ext cx="1242842" cy="492433"/>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a:latin typeface="Montserrat" pitchFamily="2" charset="77"/>
              </a:rPr>
              <a:t>Data</a:t>
            </a:r>
          </a:p>
          <a:p>
            <a:pPr algn="ctr"/>
            <a:r>
              <a:rPr lang="it-IT" sz="1000" b="1" err="1">
                <a:latin typeface="Montserrat" pitchFamily="2" charset="77"/>
              </a:rPr>
              <a:t>PreProcessing</a:t>
            </a:r>
            <a:endParaRPr lang="it-IT" sz="1000" b="1">
              <a:latin typeface="Montserrat" pitchFamily="2" charset="77"/>
            </a:endParaRPr>
          </a:p>
        </p:txBody>
      </p:sp>
      <p:sp>
        <p:nvSpPr>
          <p:cNvPr id="9" name="Rettangolo con angoli arrotondati 8">
            <a:extLst>
              <a:ext uri="{FF2B5EF4-FFF2-40B4-BE49-F238E27FC236}">
                <a16:creationId xmlns:a16="http://schemas.microsoft.com/office/drawing/2014/main" id="{52CC1E23-0402-21ED-0209-66923FD468DE}"/>
              </a:ext>
            </a:extLst>
          </p:cNvPr>
          <p:cNvSpPr/>
          <p:nvPr/>
        </p:nvSpPr>
        <p:spPr>
          <a:xfrm>
            <a:off x="4203837" y="2911673"/>
            <a:ext cx="1242842" cy="492433"/>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100" b="1">
                <a:latin typeface="Montserrat" pitchFamily="2" charset="77"/>
              </a:rPr>
              <a:t>Model</a:t>
            </a:r>
          </a:p>
          <a:p>
            <a:pPr algn="ctr"/>
            <a:r>
              <a:rPr lang="it-IT" sz="1100" b="1">
                <a:latin typeface="Montserrat" pitchFamily="2" charset="77"/>
              </a:rPr>
              <a:t>Training</a:t>
            </a:r>
          </a:p>
        </p:txBody>
      </p:sp>
      <p:sp>
        <p:nvSpPr>
          <p:cNvPr id="10" name="Rettangolo con angoli arrotondati 9">
            <a:extLst>
              <a:ext uri="{FF2B5EF4-FFF2-40B4-BE49-F238E27FC236}">
                <a16:creationId xmlns:a16="http://schemas.microsoft.com/office/drawing/2014/main" id="{F4812ADD-9EB7-F0C7-6D7B-697FDCBD3862}"/>
              </a:ext>
            </a:extLst>
          </p:cNvPr>
          <p:cNvSpPr/>
          <p:nvPr/>
        </p:nvSpPr>
        <p:spPr>
          <a:xfrm>
            <a:off x="5854507" y="2911673"/>
            <a:ext cx="1242842" cy="492433"/>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900" b="1">
                <a:latin typeface="Montserrat" pitchFamily="2" charset="77"/>
              </a:rPr>
              <a:t>Model</a:t>
            </a:r>
          </a:p>
          <a:p>
            <a:pPr algn="ctr"/>
            <a:r>
              <a:rPr lang="it-IT" sz="900" b="1" err="1">
                <a:latin typeface="Montserrat" pitchFamily="2" charset="77"/>
              </a:rPr>
              <a:t>Evaluated</a:t>
            </a:r>
            <a:r>
              <a:rPr lang="it-IT" sz="900" b="1">
                <a:latin typeface="Montserrat" pitchFamily="2" charset="77"/>
              </a:rPr>
              <a:t> &amp; </a:t>
            </a:r>
            <a:r>
              <a:rPr lang="it-IT" sz="900" b="1" err="1">
                <a:latin typeface="Montserrat" pitchFamily="2" charset="77"/>
              </a:rPr>
              <a:t>Validation</a:t>
            </a:r>
            <a:endParaRPr lang="it-IT" sz="900" b="1">
              <a:latin typeface="Montserrat" pitchFamily="2" charset="77"/>
            </a:endParaRPr>
          </a:p>
        </p:txBody>
      </p:sp>
      <p:pic>
        <p:nvPicPr>
          <p:cNvPr id="13" name="Immagine 12">
            <a:extLst>
              <a:ext uri="{FF2B5EF4-FFF2-40B4-BE49-F238E27FC236}">
                <a16:creationId xmlns:a16="http://schemas.microsoft.com/office/drawing/2014/main" id="{D059A6CE-1D97-6882-9C82-CD0B8295AFEC}"/>
              </a:ext>
            </a:extLst>
          </p:cNvPr>
          <p:cNvPicPr>
            <a:picLocks noChangeAspect="1"/>
          </p:cNvPicPr>
          <p:nvPr/>
        </p:nvPicPr>
        <p:blipFill>
          <a:blip r:embed="rId3"/>
          <a:stretch>
            <a:fillRect/>
          </a:stretch>
        </p:blipFill>
        <p:spPr>
          <a:xfrm>
            <a:off x="7496058" y="2835346"/>
            <a:ext cx="713205" cy="650018"/>
          </a:xfrm>
          <a:prstGeom prst="rect">
            <a:avLst/>
          </a:prstGeom>
        </p:spPr>
      </p:pic>
      <p:sp>
        <p:nvSpPr>
          <p:cNvPr id="14" name="Freccia destra 13">
            <a:extLst>
              <a:ext uri="{FF2B5EF4-FFF2-40B4-BE49-F238E27FC236}">
                <a16:creationId xmlns:a16="http://schemas.microsoft.com/office/drawing/2014/main" id="{3A8C38DC-73C8-23C0-1043-E5EF80A500A6}"/>
              </a:ext>
            </a:extLst>
          </p:cNvPr>
          <p:cNvSpPr/>
          <p:nvPr/>
        </p:nvSpPr>
        <p:spPr>
          <a:xfrm>
            <a:off x="3864388" y="3059324"/>
            <a:ext cx="283178" cy="197132"/>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5" name="Freccia destra 14">
            <a:extLst>
              <a:ext uri="{FF2B5EF4-FFF2-40B4-BE49-F238E27FC236}">
                <a16:creationId xmlns:a16="http://schemas.microsoft.com/office/drawing/2014/main" id="{0F3941C0-40C1-2C90-AC3A-249820C18DFB}"/>
              </a:ext>
            </a:extLst>
          </p:cNvPr>
          <p:cNvSpPr/>
          <p:nvPr/>
        </p:nvSpPr>
        <p:spPr>
          <a:xfrm>
            <a:off x="5502948" y="3075616"/>
            <a:ext cx="283178" cy="197132"/>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6" name="Freccia destra 15">
            <a:extLst>
              <a:ext uri="{FF2B5EF4-FFF2-40B4-BE49-F238E27FC236}">
                <a16:creationId xmlns:a16="http://schemas.microsoft.com/office/drawing/2014/main" id="{2CE96CB5-963A-77DD-A06F-06F5A4646B44}"/>
              </a:ext>
            </a:extLst>
          </p:cNvPr>
          <p:cNvSpPr/>
          <p:nvPr/>
        </p:nvSpPr>
        <p:spPr>
          <a:xfrm>
            <a:off x="7141796" y="3075616"/>
            <a:ext cx="283178" cy="197132"/>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22" name="Freccia angolare in su 21">
            <a:extLst>
              <a:ext uri="{FF2B5EF4-FFF2-40B4-BE49-F238E27FC236}">
                <a16:creationId xmlns:a16="http://schemas.microsoft.com/office/drawing/2014/main" id="{0E8F5C86-8789-E5B7-CEB1-E0C8177BDA55}"/>
              </a:ext>
            </a:extLst>
          </p:cNvPr>
          <p:cNvSpPr/>
          <p:nvPr/>
        </p:nvSpPr>
        <p:spPr>
          <a:xfrm rot="5400000" flipV="1">
            <a:off x="6491672" y="2646007"/>
            <a:ext cx="556655" cy="2318677"/>
          </a:xfrm>
          <a:prstGeom prst="bentUpArrow">
            <a:avLst>
              <a:gd name="adj1" fmla="val 25000"/>
              <a:gd name="adj2" fmla="val 26456"/>
              <a:gd name="adj3" fmla="val 31138"/>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it-IT"/>
          </a:p>
        </p:txBody>
      </p:sp>
      <p:sp>
        <p:nvSpPr>
          <p:cNvPr id="23" name="Freccia angolare in su 22">
            <a:extLst>
              <a:ext uri="{FF2B5EF4-FFF2-40B4-BE49-F238E27FC236}">
                <a16:creationId xmlns:a16="http://schemas.microsoft.com/office/drawing/2014/main" id="{58A00FCB-8888-860A-42C0-04130C8816C2}"/>
              </a:ext>
            </a:extLst>
          </p:cNvPr>
          <p:cNvSpPr/>
          <p:nvPr/>
        </p:nvSpPr>
        <p:spPr>
          <a:xfrm rot="5400000" flipV="1">
            <a:off x="6478014" y="3318362"/>
            <a:ext cx="583969" cy="2318677"/>
          </a:xfrm>
          <a:prstGeom prst="bentUpArrow">
            <a:avLst>
              <a:gd name="adj1" fmla="val 25000"/>
              <a:gd name="adj2" fmla="val 26456"/>
              <a:gd name="adj3" fmla="val 31138"/>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it-IT"/>
          </a:p>
        </p:txBody>
      </p:sp>
      <p:sp>
        <p:nvSpPr>
          <p:cNvPr id="26" name="Freccia destra 25">
            <a:extLst>
              <a:ext uri="{FF2B5EF4-FFF2-40B4-BE49-F238E27FC236}">
                <a16:creationId xmlns:a16="http://schemas.microsoft.com/office/drawing/2014/main" id="{7619C0B6-47D2-8C7A-6154-D2DB1CDEA073}"/>
              </a:ext>
            </a:extLst>
          </p:cNvPr>
          <p:cNvSpPr/>
          <p:nvPr/>
        </p:nvSpPr>
        <p:spPr>
          <a:xfrm>
            <a:off x="2198904" y="3075616"/>
            <a:ext cx="283178" cy="197132"/>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27" name="Freccia angolare in su 26">
            <a:extLst>
              <a:ext uri="{FF2B5EF4-FFF2-40B4-BE49-F238E27FC236}">
                <a16:creationId xmlns:a16="http://schemas.microsoft.com/office/drawing/2014/main" id="{0E55152E-8229-7E7D-0165-EDBB9C69E57F}"/>
              </a:ext>
            </a:extLst>
          </p:cNvPr>
          <p:cNvSpPr/>
          <p:nvPr/>
        </p:nvSpPr>
        <p:spPr>
          <a:xfrm rot="5400000">
            <a:off x="2504884" y="2461159"/>
            <a:ext cx="528423" cy="2716614"/>
          </a:xfrm>
          <a:prstGeom prst="bentUpArrow">
            <a:avLst>
              <a:gd name="adj1" fmla="val 25000"/>
              <a:gd name="adj2" fmla="val 26456"/>
              <a:gd name="adj3" fmla="val 31138"/>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it-IT"/>
          </a:p>
        </p:txBody>
      </p:sp>
      <p:sp>
        <p:nvSpPr>
          <p:cNvPr id="28" name="Freccia angolare in su 27">
            <a:extLst>
              <a:ext uri="{FF2B5EF4-FFF2-40B4-BE49-F238E27FC236}">
                <a16:creationId xmlns:a16="http://schemas.microsoft.com/office/drawing/2014/main" id="{76B96ED3-43E4-78F9-2953-1CA11999FCF9}"/>
              </a:ext>
            </a:extLst>
          </p:cNvPr>
          <p:cNvSpPr/>
          <p:nvPr/>
        </p:nvSpPr>
        <p:spPr>
          <a:xfrm rot="5400000">
            <a:off x="2503334" y="3093171"/>
            <a:ext cx="574661" cy="2759755"/>
          </a:xfrm>
          <a:prstGeom prst="bentUpArrow">
            <a:avLst>
              <a:gd name="adj1" fmla="val 25000"/>
              <a:gd name="adj2" fmla="val 26456"/>
              <a:gd name="adj3" fmla="val 31138"/>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it-IT"/>
          </a:p>
        </p:txBody>
      </p:sp>
      <p:pic>
        <p:nvPicPr>
          <p:cNvPr id="30" name="Immagine 29">
            <a:extLst>
              <a:ext uri="{FF2B5EF4-FFF2-40B4-BE49-F238E27FC236}">
                <a16:creationId xmlns:a16="http://schemas.microsoft.com/office/drawing/2014/main" id="{02E09CD2-1F9A-40A3-5439-41AA53BFB5A1}"/>
              </a:ext>
            </a:extLst>
          </p:cNvPr>
          <p:cNvPicPr>
            <a:picLocks noChangeAspect="1"/>
          </p:cNvPicPr>
          <p:nvPr/>
        </p:nvPicPr>
        <p:blipFill>
          <a:blip r:embed="rId4"/>
          <a:stretch>
            <a:fillRect/>
          </a:stretch>
        </p:blipFill>
        <p:spPr>
          <a:xfrm>
            <a:off x="1113494" y="2029320"/>
            <a:ext cx="564782" cy="514744"/>
          </a:xfrm>
          <a:prstGeom prst="rect">
            <a:avLst/>
          </a:prstGeom>
        </p:spPr>
      </p:pic>
      <p:sp>
        <p:nvSpPr>
          <p:cNvPr id="32" name="Freccia destra 31">
            <a:extLst>
              <a:ext uri="{FF2B5EF4-FFF2-40B4-BE49-F238E27FC236}">
                <a16:creationId xmlns:a16="http://schemas.microsoft.com/office/drawing/2014/main" id="{E8A565D0-10AD-B7DA-074C-6C38D378FA2F}"/>
              </a:ext>
            </a:extLst>
          </p:cNvPr>
          <p:cNvSpPr/>
          <p:nvPr/>
        </p:nvSpPr>
        <p:spPr>
          <a:xfrm rot="5400000">
            <a:off x="1266839" y="2641985"/>
            <a:ext cx="258090" cy="216295"/>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3" name="Freccia destra 32">
            <a:extLst>
              <a:ext uri="{FF2B5EF4-FFF2-40B4-BE49-F238E27FC236}">
                <a16:creationId xmlns:a16="http://schemas.microsoft.com/office/drawing/2014/main" id="{7737FE54-2D91-D09B-3B91-DE9128D1183A}"/>
              </a:ext>
            </a:extLst>
          </p:cNvPr>
          <p:cNvSpPr/>
          <p:nvPr/>
        </p:nvSpPr>
        <p:spPr>
          <a:xfrm rot="5400000">
            <a:off x="1268231" y="1738837"/>
            <a:ext cx="258090" cy="216295"/>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9" name="CasellaDiTesto 38">
            <a:extLst>
              <a:ext uri="{FF2B5EF4-FFF2-40B4-BE49-F238E27FC236}">
                <a16:creationId xmlns:a16="http://schemas.microsoft.com/office/drawing/2014/main" id="{683C8A49-5F94-9D04-B6DF-2592F1BFFCB1}"/>
              </a:ext>
            </a:extLst>
          </p:cNvPr>
          <p:cNvSpPr txBox="1"/>
          <p:nvPr/>
        </p:nvSpPr>
        <p:spPr>
          <a:xfrm>
            <a:off x="6384464" y="2453084"/>
            <a:ext cx="2081019" cy="261610"/>
          </a:xfrm>
          <a:prstGeom prst="rect">
            <a:avLst/>
          </a:prstGeom>
          <a:noFill/>
        </p:spPr>
        <p:txBody>
          <a:bodyPr wrap="none" rtlCol="0">
            <a:spAutoFit/>
          </a:bodyPr>
          <a:lstStyle/>
          <a:p>
            <a:pPr algn="ctr"/>
            <a:r>
              <a:rPr lang="it-IT" sz="1100" b="1">
                <a:solidFill>
                  <a:srgbClr val="C00000"/>
                </a:solidFill>
                <a:latin typeface="Montserrat" pitchFamily="2" charset="77"/>
              </a:rPr>
              <a:t>ML Pipeline </a:t>
            </a:r>
            <a:r>
              <a:rPr lang="it-IT" sz="1100" b="1" err="1">
                <a:solidFill>
                  <a:srgbClr val="C00000"/>
                </a:solidFill>
                <a:latin typeface="Montserrat" pitchFamily="2" charset="77"/>
              </a:rPr>
              <a:t>Identification</a:t>
            </a:r>
            <a:endParaRPr lang="it-IT" sz="1100" b="1">
              <a:solidFill>
                <a:srgbClr val="C00000"/>
              </a:solidFill>
              <a:latin typeface="Montserrat" pitchFamily="2" charset="77"/>
            </a:endParaRPr>
          </a:p>
        </p:txBody>
      </p:sp>
      <p:sp>
        <p:nvSpPr>
          <p:cNvPr id="4" name="Rettangolo con angoli arrotondati 3">
            <a:extLst>
              <a:ext uri="{FF2B5EF4-FFF2-40B4-BE49-F238E27FC236}">
                <a16:creationId xmlns:a16="http://schemas.microsoft.com/office/drawing/2014/main" id="{E9AB68CE-61C8-098C-1A4C-CC3F13A23575}"/>
              </a:ext>
            </a:extLst>
          </p:cNvPr>
          <p:cNvSpPr/>
          <p:nvPr/>
        </p:nvSpPr>
        <p:spPr>
          <a:xfrm>
            <a:off x="371599" y="1161405"/>
            <a:ext cx="1039190" cy="431300"/>
          </a:xfrm>
          <a:prstGeom prst="roundRect">
            <a:avLst/>
          </a:prstGeom>
          <a:solidFill>
            <a:srgbClr val="C00000"/>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9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FlakeFlagger</a:t>
            </a:r>
            <a:endParaRPr lang="it-IT" sz="9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5" name="Rettangolo con angoli arrotondati 4">
            <a:extLst>
              <a:ext uri="{FF2B5EF4-FFF2-40B4-BE49-F238E27FC236}">
                <a16:creationId xmlns:a16="http://schemas.microsoft.com/office/drawing/2014/main" id="{54BA8295-A80F-FCF1-B7F6-83A08035A9F0}"/>
              </a:ext>
            </a:extLst>
          </p:cNvPr>
          <p:cNvSpPr/>
          <p:nvPr/>
        </p:nvSpPr>
        <p:spPr>
          <a:xfrm>
            <a:off x="1513976" y="1157467"/>
            <a:ext cx="1039190" cy="431300"/>
          </a:xfrm>
          <a:prstGeom prst="roundRect">
            <a:avLst/>
          </a:prstGeom>
          <a:solidFill>
            <a:srgbClr val="9EFF8C"/>
          </a:solidFill>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800" b="1">
                <a:latin typeface="Montserrat" pitchFamily="2" charset="77"/>
              </a:rPr>
              <a:t>International Dataset of </a:t>
            </a:r>
            <a:r>
              <a:rPr lang="it-IT" sz="800" b="1" err="1">
                <a:latin typeface="Montserrat" pitchFamily="2" charset="77"/>
              </a:rPr>
              <a:t>Flaky</a:t>
            </a:r>
            <a:r>
              <a:rPr lang="it-IT" sz="800" b="1">
                <a:latin typeface="Montserrat" pitchFamily="2" charset="77"/>
              </a:rPr>
              <a:t> </a:t>
            </a:r>
            <a:r>
              <a:rPr lang="it-IT" sz="800" b="1" err="1">
                <a:latin typeface="Montserrat" pitchFamily="2" charset="77"/>
              </a:rPr>
              <a:t>tests</a:t>
            </a:r>
            <a:endParaRPr lang="it-IT" sz="800" b="1">
              <a:latin typeface="Montserrat" pitchFamily="2" charset="77"/>
            </a:endParaRPr>
          </a:p>
        </p:txBody>
      </p:sp>
      <p:grpSp>
        <p:nvGrpSpPr>
          <p:cNvPr id="19" name="Gruppo 18">
            <a:extLst>
              <a:ext uri="{FF2B5EF4-FFF2-40B4-BE49-F238E27FC236}">
                <a16:creationId xmlns:a16="http://schemas.microsoft.com/office/drawing/2014/main" id="{C01B05AA-1071-8958-3387-2C0DE32B81DC}"/>
              </a:ext>
            </a:extLst>
          </p:cNvPr>
          <p:cNvGrpSpPr/>
          <p:nvPr/>
        </p:nvGrpSpPr>
        <p:grpSpPr>
          <a:xfrm>
            <a:off x="532988" y="2855682"/>
            <a:ext cx="969376" cy="671336"/>
            <a:chOff x="3287441" y="897588"/>
            <a:chExt cx="1152880" cy="749362"/>
          </a:xfrm>
        </p:grpSpPr>
        <p:pic>
          <p:nvPicPr>
            <p:cNvPr id="24" name="Immagine 23">
              <a:extLst>
                <a:ext uri="{FF2B5EF4-FFF2-40B4-BE49-F238E27FC236}">
                  <a16:creationId xmlns:a16="http://schemas.microsoft.com/office/drawing/2014/main" id="{16B3473A-EB22-4D3D-4386-0BC392811F82}"/>
                </a:ext>
              </a:extLst>
            </p:cNvPr>
            <p:cNvPicPr>
              <a:picLocks noChangeAspect="1"/>
            </p:cNvPicPr>
            <p:nvPr/>
          </p:nvPicPr>
          <p:blipFill>
            <a:blip r:embed="rId5"/>
            <a:stretch>
              <a:fillRect/>
            </a:stretch>
          </p:blipFill>
          <p:spPr>
            <a:xfrm>
              <a:off x="3547794" y="897588"/>
              <a:ext cx="620764" cy="565767"/>
            </a:xfrm>
            <a:prstGeom prst="rect">
              <a:avLst/>
            </a:prstGeom>
          </p:spPr>
        </p:pic>
        <p:sp>
          <p:nvSpPr>
            <p:cNvPr id="7" name="CasellaDiTesto 6">
              <a:extLst>
                <a:ext uri="{FF2B5EF4-FFF2-40B4-BE49-F238E27FC236}">
                  <a16:creationId xmlns:a16="http://schemas.microsoft.com/office/drawing/2014/main" id="{BB0DA2AA-C957-898B-816B-993845C7332B}"/>
                </a:ext>
              </a:extLst>
            </p:cNvPr>
            <p:cNvSpPr txBox="1"/>
            <p:nvPr/>
          </p:nvSpPr>
          <p:spPr>
            <a:xfrm>
              <a:off x="3287441" y="1385340"/>
              <a:ext cx="1152880" cy="261610"/>
            </a:xfrm>
            <a:prstGeom prst="rect">
              <a:avLst/>
            </a:prstGeom>
            <a:noFill/>
          </p:spPr>
          <p:txBody>
            <a:bodyPr wrap="none" rtlCol="0">
              <a:spAutoFit/>
            </a:bodyPr>
            <a:lstStyle/>
            <a:p>
              <a:pPr algn="ctr"/>
              <a:r>
                <a:rPr lang="it-IT" sz="1100" b="1" err="1">
                  <a:solidFill>
                    <a:srgbClr val="1EB35B"/>
                  </a:solidFill>
                  <a:latin typeface="Montserrat" pitchFamily="2" charset="77"/>
                </a:rPr>
                <a:t>FlakeFlagger</a:t>
              </a:r>
              <a:endParaRPr lang="it-IT" sz="1100" b="1">
                <a:solidFill>
                  <a:srgbClr val="1EB35B"/>
                </a:solidFill>
                <a:latin typeface="Montserrat" pitchFamily="2" charset="77"/>
              </a:endParaRPr>
            </a:p>
          </p:txBody>
        </p:sp>
      </p:grpSp>
      <p:grpSp>
        <p:nvGrpSpPr>
          <p:cNvPr id="20" name="Gruppo 19">
            <a:extLst>
              <a:ext uri="{FF2B5EF4-FFF2-40B4-BE49-F238E27FC236}">
                <a16:creationId xmlns:a16="http://schemas.microsoft.com/office/drawing/2014/main" id="{8D913BEE-853C-4F42-5D32-52E143E9DF23}"/>
              </a:ext>
            </a:extLst>
          </p:cNvPr>
          <p:cNvGrpSpPr/>
          <p:nvPr/>
        </p:nvGrpSpPr>
        <p:grpSpPr>
          <a:xfrm>
            <a:off x="1530394" y="2869130"/>
            <a:ext cx="521957" cy="633178"/>
            <a:chOff x="4873847" y="955589"/>
            <a:chExt cx="624826" cy="749362"/>
          </a:xfrm>
        </p:grpSpPr>
        <p:pic>
          <p:nvPicPr>
            <p:cNvPr id="17" name="Immagine 16">
              <a:extLst>
                <a:ext uri="{FF2B5EF4-FFF2-40B4-BE49-F238E27FC236}">
                  <a16:creationId xmlns:a16="http://schemas.microsoft.com/office/drawing/2014/main" id="{B733DAF6-6130-07EE-F473-DABAA5E22977}"/>
                </a:ext>
              </a:extLst>
            </p:cNvPr>
            <p:cNvPicPr>
              <a:picLocks noChangeAspect="1"/>
            </p:cNvPicPr>
            <p:nvPr/>
          </p:nvPicPr>
          <p:blipFill>
            <a:blip r:embed="rId5"/>
            <a:stretch>
              <a:fillRect/>
            </a:stretch>
          </p:blipFill>
          <p:spPr>
            <a:xfrm>
              <a:off x="4873847" y="955589"/>
              <a:ext cx="620764" cy="565767"/>
            </a:xfrm>
            <a:prstGeom prst="rect">
              <a:avLst/>
            </a:prstGeom>
          </p:spPr>
        </p:pic>
        <p:sp>
          <p:nvSpPr>
            <p:cNvPr id="18" name="CasellaDiTesto 17">
              <a:extLst>
                <a:ext uri="{FF2B5EF4-FFF2-40B4-BE49-F238E27FC236}">
                  <a16:creationId xmlns:a16="http://schemas.microsoft.com/office/drawing/2014/main" id="{58993331-F971-8CE3-3B60-FE7C4434DEF1}"/>
                </a:ext>
              </a:extLst>
            </p:cNvPr>
            <p:cNvSpPr txBox="1"/>
            <p:nvPr/>
          </p:nvSpPr>
          <p:spPr>
            <a:xfrm>
              <a:off x="4881195" y="1443341"/>
              <a:ext cx="617478" cy="261610"/>
            </a:xfrm>
            <a:prstGeom prst="rect">
              <a:avLst/>
            </a:prstGeom>
            <a:noFill/>
          </p:spPr>
          <p:txBody>
            <a:bodyPr wrap="none" rtlCol="0">
              <a:spAutoFit/>
            </a:bodyPr>
            <a:lstStyle/>
            <a:p>
              <a:pPr algn="ctr"/>
              <a:r>
                <a:rPr lang="it-IT" sz="1100" b="1" err="1">
                  <a:solidFill>
                    <a:srgbClr val="1EB35B"/>
                  </a:solidFill>
                  <a:latin typeface="Montserrat" pitchFamily="2" charset="77"/>
                </a:rPr>
                <a:t>IDoFT</a:t>
              </a:r>
              <a:endParaRPr lang="it-IT" sz="1100" b="1">
                <a:solidFill>
                  <a:srgbClr val="1EB35B"/>
                </a:solidFill>
                <a:latin typeface="Montserrat" pitchFamily="2" charset="77"/>
              </a:endParaRPr>
            </a:p>
          </p:txBody>
        </p:sp>
      </p:grpSp>
      <p:sp>
        <p:nvSpPr>
          <p:cNvPr id="21" name="CasellaDiTesto 20">
            <a:extLst>
              <a:ext uri="{FF2B5EF4-FFF2-40B4-BE49-F238E27FC236}">
                <a16:creationId xmlns:a16="http://schemas.microsoft.com/office/drawing/2014/main" id="{4FBE064E-24FC-A766-939E-8D68D9E5AB80}"/>
              </a:ext>
            </a:extLst>
          </p:cNvPr>
          <p:cNvSpPr txBox="1"/>
          <p:nvPr/>
        </p:nvSpPr>
        <p:spPr>
          <a:xfrm>
            <a:off x="1678277" y="1976030"/>
            <a:ext cx="2684718" cy="738664"/>
          </a:xfrm>
          <a:prstGeom prst="rect">
            <a:avLst/>
          </a:prstGeom>
          <a:noFill/>
        </p:spPr>
        <p:txBody>
          <a:bodyPr wrap="square" rtlCol="0">
            <a:spAutoFit/>
          </a:bodyPr>
          <a:lstStyle/>
          <a:p>
            <a:pPr marL="285750" indent="-285750">
              <a:buFont typeface="Arial" panose="020B0604020202020204" pitchFamily="34" charset="0"/>
              <a:buChar char="•"/>
            </a:pPr>
            <a:r>
              <a:rPr lang="it-IT" sz="1050" b="1">
                <a:solidFill>
                  <a:srgbClr val="005D77"/>
                </a:solidFill>
                <a:latin typeface="Montserrat" pitchFamily="2" charset="77"/>
              </a:rPr>
              <a:t>Metriche di qualità classe di produzione e metodo di test</a:t>
            </a:r>
          </a:p>
          <a:p>
            <a:pPr marL="285750" indent="-285750">
              <a:buFont typeface="Arial" panose="020B0604020202020204" pitchFamily="34" charset="0"/>
              <a:buChar char="•"/>
            </a:pPr>
            <a:r>
              <a:rPr lang="it-IT" sz="1050" b="1">
                <a:solidFill>
                  <a:srgbClr val="005D77"/>
                </a:solidFill>
                <a:latin typeface="Montserrat" pitchFamily="2" charset="77"/>
              </a:rPr>
              <a:t>Code </a:t>
            </a:r>
            <a:r>
              <a:rPr lang="it-IT" sz="1050" b="1" err="1">
                <a:solidFill>
                  <a:srgbClr val="005D77"/>
                </a:solidFill>
                <a:latin typeface="Montserrat" pitchFamily="2" charset="77"/>
              </a:rPr>
              <a:t>Smells</a:t>
            </a:r>
            <a:endParaRPr lang="it-IT" sz="1050" b="1">
              <a:solidFill>
                <a:srgbClr val="005D77"/>
              </a:solidFill>
              <a:latin typeface="Montserrat" pitchFamily="2" charset="77"/>
            </a:endParaRPr>
          </a:p>
          <a:p>
            <a:pPr marL="285750" indent="-285750">
              <a:buFont typeface="Arial" panose="020B0604020202020204" pitchFamily="34" charset="0"/>
              <a:buChar char="•"/>
            </a:pPr>
            <a:r>
              <a:rPr lang="it-IT" sz="1050" b="1">
                <a:solidFill>
                  <a:srgbClr val="005D77"/>
                </a:solidFill>
                <a:latin typeface="Montserrat" pitchFamily="2" charset="77"/>
              </a:rPr>
              <a:t>Test </a:t>
            </a:r>
            <a:r>
              <a:rPr lang="it-IT" sz="1050" b="1" err="1">
                <a:solidFill>
                  <a:srgbClr val="005D77"/>
                </a:solidFill>
                <a:latin typeface="Montserrat" pitchFamily="2" charset="77"/>
              </a:rPr>
              <a:t>Smells</a:t>
            </a:r>
            <a:endParaRPr lang="it-IT" sz="1050" b="1">
              <a:solidFill>
                <a:srgbClr val="005D77"/>
              </a:solidFill>
              <a:latin typeface="Montserrat" pitchFamily="2" charset="77"/>
            </a:endParaRPr>
          </a:p>
        </p:txBody>
      </p:sp>
      <p:sp>
        <p:nvSpPr>
          <p:cNvPr id="25" name="Rettangolo con angoli arrotondati 24">
            <a:extLst>
              <a:ext uri="{FF2B5EF4-FFF2-40B4-BE49-F238E27FC236}">
                <a16:creationId xmlns:a16="http://schemas.microsoft.com/office/drawing/2014/main" id="{FD8092C6-FC72-221C-9638-9D932FEBD38D}"/>
              </a:ext>
            </a:extLst>
          </p:cNvPr>
          <p:cNvSpPr/>
          <p:nvPr/>
        </p:nvSpPr>
        <p:spPr>
          <a:xfrm rot="5400000">
            <a:off x="4032071" y="-804774"/>
            <a:ext cx="763386" cy="7956670"/>
          </a:xfrm>
          <a:prstGeom prst="roundRect">
            <a:avLst/>
          </a:prstGeom>
          <a:noFill/>
          <a:ln w="38100">
            <a:solidFill>
              <a:srgbClr val="FF0000"/>
            </a:solidFill>
            <a:prstDash val="dash"/>
          </a:ln>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9" name="Rettangolo con angoli arrotondati 28">
            <a:extLst>
              <a:ext uri="{FF2B5EF4-FFF2-40B4-BE49-F238E27FC236}">
                <a16:creationId xmlns:a16="http://schemas.microsoft.com/office/drawing/2014/main" id="{2414FC6D-E8C6-7C41-DEA4-F79E37F50435}"/>
              </a:ext>
            </a:extLst>
          </p:cNvPr>
          <p:cNvSpPr/>
          <p:nvPr/>
        </p:nvSpPr>
        <p:spPr>
          <a:xfrm rot="5400000">
            <a:off x="1374354" y="-58517"/>
            <a:ext cx="1651451" cy="3894973"/>
          </a:xfrm>
          <a:prstGeom prst="roundRect">
            <a:avLst>
              <a:gd name="adj" fmla="val 6120"/>
            </a:avLst>
          </a:prstGeom>
          <a:noFill/>
          <a:ln w="38100">
            <a:solidFill>
              <a:srgbClr val="F9A866"/>
            </a:solidFill>
            <a:prstDash val="dash"/>
          </a:ln>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31" name="CasellaDiTesto 30">
            <a:extLst>
              <a:ext uri="{FF2B5EF4-FFF2-40B4-BE49-F238E27FC236}">
                <a16:creationId xmlns:a16="http://schemas.microsoft.com/office/drawing/2014/main" id="{1844A68F-5A6F-DAF4-B28F-08039D3A5EB6}"/>
              </a:ext>
            </a:extLst>
          </p:cNvPr>
          <p:cNvSpPr txBox="1"/>
          <p:nvPr/>
        </p:nvSpPr>
        <p:spPr>
          <a:xfrm>
            <a:off x="4127403" y="1377150"/>
            <a:ext cx="1628971" cy="600164"/>
          </a:xfrm>
          <a:prstGeom prst="rect">
            <a:avLst/>
          </a:prstGeom>
          <a:noFill/>
        </p:spPr>
        <p:txBody>
          <a:bodyPr wrap="none" rtlCol="0">
            <a:spAutoFit/>
          </a:bodyPr>
          <a:lstStyle/>
          <a:p>
            <a:pPr algn="ctr"/>
            <a:r>
              <a:rPr lang="it-IT" sz="1100" b="1">
                <a:solidFill>
                  <a:srgbClr val="FFC000"/>
                </a:solidFill>
                <a:latin typeface="Montserrat" pitchFamily="2" charset="77"/>
              </a:rPr>
              <a:t>Data </a:t>
            </a:r>
            <a:r>
              <a:rPr lang="it-IT" sz="1100" b="1" err="1">
                <a:solidFill>
                  <a:srgbClr val="FFC000"/>
                </a:solidFill>
                <a:latin typeface="Montserrat" pitchFamily="2" charset="77"/>
              </a:rPr>
              <a:t>Identification</a:t>
            </a:r>
            <a:endParaRPr lang="it-IT" sz="1100" b="1">
              <a:solidFill>
                <a:srgbClr val="FFC000"/>
              </a:solidFill>
              <a:latin typeface="Montserrat" pitchFamily="2" charset="77"/>
            </a:endParaRPr>
          </a:p>
          <a:p>
            <a:pPr algn="ctr"/>
            <a:r>
              <a:rPr lang="it-IT" sz="1100" b="1">
                <a:solidFill>
                  <a:srgbClr val="FFC000"/>
                </a:solidFill>
                <a:latin typeface="Montserrat" pitchFamily="2" charset="77"/>
              </a:rPr>
              <a:t>&amp;</a:t>
            </a:r>
          </a:p>
          <a:p>
            <a:pPr algn="ctr"/>
            <a:r>
              <a:rPr lang="it-IT" sz="1100" b="1">
                <a:solidFill>
                  <a:srgbClr val="FFC000"/>
                </a:solidFill>
                <a:latin typeface="Montserrat" pitchFamily="2" charset="77"/>
              </a:rPr>
              <a:t>Dataset Generation</a:t>
            </a:r>
          </a:p>
        </p:txBody>
      </p:sp>
    </p:spTree>
    <p:extLst>
      <p:ext uri="{BB962C8B-B14F-4D97-AF65-F5344CB8AC3E}">
        <p14:creationId xmlns:p14="http://schemas.microsoft.com/office/powerpoint/2010/main" val="1769957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28" name="Rettangolo con angoli arrotondati 27">
            <a:extLst>
              <a:ext uri="{FF2B5EF4-FFF2-40B4-BE49-F238E27FC236}">
                <a16:creationId xmlns:a16="http://schemas.microsoft.com/office/drawing/2014/main" id="{A403D9AC-0C9E-C606-B2FA-F230776B3654}"/>
              </a:ext>
            </a:extLst>
          </p:cNvPr>
          <p:cNvSpPr/>
          <p:nvPr/>
        </p:nvSpPr>
        <p:spPr>
          <a:xfrm>
            <a:off x="3629625" y="3400174"/>
            <a:ext cx="1339744" cy="572462"/>
          </a:xfrm>
          <a:prstGeom prst="roundRect">
            <a:avLst/>
          </a:prstGeom>
          <a:solidFill>
            <a:srgbClr val="00B05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RandomForest</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21" name="Rettangolo con angoli arrotondati 20">
            <a:extLst>
              <a:ext uri="{FF2B5EF4-FFF2-40B4-BE49-F238E27FC236}">
                <a16:creationId xmlns:a16="http://schemas.microsoft.com/office/drawing/2014/main" id="{4319310A-A901-C241-BDF5-A4AB5FC15A1B}"/>
              </a:ext>
            </a:extLst>
          </p:cNvPr>
          <p:cNvSpPr/>
          <p:nvPr/>
        </p:nvSpPr>
        <p:spPr>
          <a:xfrm>
            <a:off x="3230810" y="1710151"/>
            <a:ext cx="1339744" cy="572462"/>
          </a:xfrm>
          <a:prstGeom prst="roundRect">
            <a:avLst/>
          </a:prstGeom>
          <a:solidFill>
            <a:srgbClr val="00B05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RandomForest</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20" name="Rettangolo con angoli arrotondati 19">
            <a:extLst>
              <a:ext uri="{FF2B5EF4-FFF2-40B4-BE49-F238E27FC236}">
                <a16:creationId xmlns:a16="http://schemas.microsoft.com/office/drawing/2014/main" id="{4976A2FD-9E62-101A-9863-7962EB4E1352}"/>
              </a:ext>
            </a:extLst>
          </p:cNvPr>
          <p:cNvSpPr/>
          <p:nvPr/>
        </p:nvSpPr>
        <p:spPr>
          <a:xfrm>
            <a:off x="1446524" y="1704696"/>
            <a:ext cx="1339744" cy="572462"/>
          </a:xfrm>
          <a:prstGeom prst="roundRect">
            <a:avLst/>
          </a:prstGeom>
          <a:solidFill>
            <a:srgbClr val="FFC00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Standardization</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15" name="Google Shape;697;p43">
            <a:extLst>
              <a:ext uri="{FF2B5EF4-FFF2-40B4-BE49-F238E27FC236}">
                <a16:creationId xmlns:a16="http://schemas.microsoft.com/office/drawing/2014/main" id="{37FEBB33-658D-4213-A22F-26EDC1CD9316}"/>
              </a:ext>
            </a:extLst>
          </p:cNvPr>
          <p:cNvSpPr txBox="1">
            <a:spLocks noGrp="1"/>
          </p:cNvSpPr>
          <p:nvPr>
            <p:ph type="title"/>
          </p:nvPr>
        </p:nvSpPr>
        <p:spPr>
          <a:xfrm>
            <a:off x="210307" y="540000"/>
            <a:ext cx="848885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Pipeline Identification</a:t>
            </a:r>
            <a:endParaRPr sz="3600"/>
          </a:p>
        </p:txBody>
      </p:sp>
      <p:grpSp>
        <p:nvGrpSpPr>
          <p:cNvPr id="16" name="Gruppo 15">
            <a:extLst>
              <a:ext uri="{FF2B5EF4-FFF2-40B4-BE49-F238E27FC236}">
                <a16:creationId xmlns:a16="http://schemas.microsoft.com/office/drawing/2014/main" id="{6256D38E-EDFC-A817-2A41-BF53697628EF}"/>
              </a:ext>
            </a:extLst>
          </p:cNvPr>
          <p:cNvGrpSpPr/>
          <p:nvPr/>
        </p:nvGrpSpPr>
        <p:grpSpPr>
          <a:xfrm>
            <a:off x="394363" y="1615963"/>
            <a:ext cx="7149255" cy="755657"/>
            <a:chOff x="1057512" y="2849693"/>
            <a:chExt cx="6632156" cy="649444"/>
          </a:xfrm>
        </p:grpSpPr>
        <p:sp>
          <p:nvSpPr>
            <p:cNvPr id="8" name="Rettangolo con angoli arrotondati 7">
              <a:extLst>
                <a:ext uri="{FF2B5EF4-FFF2-40B4-BE49-F238E27FC236}">
                  <a16:creationId xmlns:a16="http://schemas.microsoft.com/office/drawing/2014/main" id="{3CAD3CE8-0104-AA38-DE0B-B9DA3A0A1814}"/>
                </a:ext>
              </a:extLst>
            </p:cNvPr>
            <p:cNvSpPr/>
            <p:nvPr/>
          </p:nvSpPr>
          <p:spPr>
            <a:xfrm>
              <a:off x="5334912" y="2925954"/>
              <a:ext cx="1242842" cy="49199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900" b="1">
                  <a:solidFill>
                    <a:srgbClr val="C00000"/>
                  </a:solidFill>
                  <a:latin typeface="Montserrat" pitchFamily="2" charset="77"/>
                </a:rPr>
                <a:t>Cross-</a:t>
              </a:r>
              <a:r>
                <a:rPr lang="it-IT" sz="900" b="1" err="1">
                  <a:solidFill>
                    <a:srgbClr val="C00000"/>
                  </a:solidFill>
                  <a:latin typeface="Montserrat" pitchFamily="2" charset="77"/>
                </a:rPr>
                <a:t>Validation</a:t>
              </a:r>
              <a:r>
                <a:rPr lang="it-IT" sz="900" b="1">
                  <a:solidFill>
                    <a:srgbClr val="C00000"/>
                  </a:solidFill>
                  <a:latin typeface="Montserrat" pitchFamily="2" charset="77"/>
                </a:rPr>
                <a:t> </a:t>
              </a:r>
            </a:p>
            <a:p>
              <a:pPr algn="ctr"/>
              <a:r>
                <a:rPr lang="it-IT" sz="900" b="1">
                  <a:solidFill>
                    <a:srgbClr val="C00000"/>
                  </a:solidFill>
                  <a:latin typeface="Montserrat" pitchFamily="2" charset="77"/>
                </a:rPr>
                <a:t>10 </a:t>
              </a:r>
              <a:r>
                <a:rPr lang="it-IT" sz="900" b="1" err="1">
                  <a:solidFill>
                    <a:srgbClr val="C00000"/>
                  </a:solidFill>
                  <a:latin typeface="Montserrat" pitchFamily="2" charset="77"/>
                </a:rPr>
                <a:t>Folds</a:t>
              </a:r>
              <a:endParaRPr lang="it-IT" sz="900" b="1">
                <a:solidFill>
                  <a:srgbClr val="C00000"/>
                </a:solidFill>
                <a:latin typeface="Montserrat" pitchFamily="2" charset="77"/>
              </a:endParaRPr>
            </a:p>
          </p:txBody>
        </p:sp>
        <p:pic>
          <p:nvPicPr>
            <p:cNvPr id="9" name="Immagine 8">
              <a:extLst>
                <a:ext uri="{FF2B5EF4-FFF2-40B4-BE49-F238E27FC236}">
                  <a16:creationId xmlns:a16="http://schemas.microsoft.com/office/drawing/2014/main" id="{BA7AFE68-2DEE-D6FC-759C-BB6B6BFC8E78}"/>
                </a:ext>
              </a:extLst>
            </p:cNvPr>
            <p:cNvPicPr>
              <a:picLocks noChangeAspect="1"/>
            </p:cNvPicPr>
            <p:nvPr/>
          </p:nvPicPr>
          <p:blipFill>
            <a:blip r:embed="rId3"/>
            <a:stretch>
              <a:fillRect/>
            </a:stretch>
          </p:blipFill>
          <p:spPr>
            <a:xfrm>
              <a:off x="6976463" y="2849693"/>
              <a:ext cx="713205" cy="649444"/>
            </a:xfrm>
            <a:prstGeom prst="rect">
              <a:avLst/>
            </a:prstGeom>
          </p:spPr>
        </p:pic>
        <p:sp>
          <p:nvSpPr>
            <p:cNvPr id="10" name="Freccia destra 9">
              <a:extLst>
                <a:ext uri="{FF2B5EF4-FFF2-40B4-BE49-F238E27FC236}">
                  <a16:creationId xmlns:a16="http://schemas.microsoft.com/office/drawing/2014/main" id="{A50D9AF0-8B88-ECD2-02B7-A3DD83B57297}"/>
                </a:ext>
              </a:extLst>
            </p:cNvPr>
            <p:cNvSpPr/>
            <p:nvPr/>
          </p:nvSpPr>
          <p:spPr>
            <a:xfrm>
              <a:off x="3344793" y="3073473"/>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1" name="Freccia destra 10">
              <a:extLst>
                <a:ext uri="{FF2B5EF4-FFF2-40B4-BE49-F238E27FC236}">
                  <a16:creationId xmlns:a16="http://schemas.microsoft.com/office/drawing/2014/main" id="{C5BB3226-01E7-77BD-E688-358EFA3A5B45}"/>
                </a:ext>
              </a:extLst>
            </p:cNvPr>
            <p:cNvSpPr/>
            <p:nvPr/>
          </p:nvSpPr>
          <p:spPr>
            <a:xfrm>
              <a:off x="4983353"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2" name="Freccia destra 11">
              <a:extLst>
                <a:ext uri="{FF2B5EF4-FFF2-40B4-BE49-F238E27FC236}">
                  <a16:creationId xmlns:a16="http://schemas.microsoft.com/office/drawing/2014/main" id="{FDAAC123-ECE7-0F36-032D-A5996BF7043A}"/>
                </a:ext>
              </a:extLst>
            </p:cNvPr>
            <p:cNvSpPr/>
            <p:nvPr/>
          </p:nvSpPr>
          <p:spPr>
            <a:xfrm>
              <a:off x="6622201"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F83B641F-5F92-56FD-22EA-FDED525AC483}"/>
                </a:ext>
              </a:extLst>
            </p:cNvPr>
            <p:cNvPicPr>
              <a:picLocks noChangeAspect="1"/>
            </p:cNvPicPr>
            <p:nvPr/>
          </p:nvPicPr>
          <p:blipFill>
            <a:blip r:embed="rId4"/>
            <a:stretch>
              <a:fillRect/>
            </a:stretch>
          </p:blipFill>
          <p:spPr>
            <a:xfrm>
              <a:off x="1057512" y="2890008"/>
              <a:ext cx="620764" cy="565267"/>
            </a:xfrm>
            <a:prstGeom prst="rect">
              <a:avLst/>
            </a:prstGeom>
          </p:spPr>
        </p:pic>
        <p:sp>
          <p:nvSpPr>
            <p:cNvPr id="14" name="Freccia destra 13">
              <a:extLst>
                <a:ext uri="{FF2B5EF4-FFF2-40B4-BE49-F238E27FC236}">
                  <a16:creationId xmlns:a16="http://schemas.microsoft.com/office/drawing/2014/main" id="{D5A0F72F-22B4-B9FA-D3ED-9D1245A6BDD9}"/>
                </a:ext>
              </a:extLst>
            </p:cNvPr>
            <p:cNvSpPr/>
            <p:nvPr/>
          </p:nvSpPr>
          <p:spPr>
            <a:xfrm>
              <a:off x="1679309"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grpSp>
      <p:sp>
        <p:nvSpPr>
          <p:cNvPr id="17" name="CasellaDiTesto 16">
            <a:extLst>
              <a:ext uri="{FF2B5EF4-FFF2-40B4-BE49-F238E27FC236}">
                <a16:creationId xmlns:a16="http://schemas.microsoft.com/office/drawing/2014/main" id="{5D37693D-9DFA-409D-9D18-BBD2F85A3AF9}"/>
              </a:ext>
            </a:extLst>
          </p:cNvPr>
          <p:cNvSpPr txBox="1"/>
          <p:nvPr/>
        </p:nvSpPr>
        <p:spPr>
          <a:xfrm>
            <a:off x="210307" y="2263678"/>
            <a:ext cx="1159592" cy="261610"/>
          </a:xfrm>
          <a:prstGeom prst="rect">
            <a:avLst/>
          </a:prstGeom>
          <a:noFill/>
        </p:spPr>
        <p:txBody>
          <a:bodyPr wrap="square" rtlCol="0">
            <a:spAutoFit/>
          </a:bodyPr>
          <a:lstStyle/>
          <a:p>
            <a:r>
              <a:rPr lang="it-IT" sz="1050" b="1" err="1">
                <a:solidFill>
                  <a:srgbClr val="005D77"/>
                </a:solidFill>
                <a:latin typeface="Montserrat" pitchFamily="2" charset="77"/>
              </a:rPr>
              <a:t>FlakeFlagger</a:t>
            </a:r>
            <a:endParaRPr lang="it-IT" sz="1050" b="1">
              <a:solidFill>
                <a:srgbClr val="005D77"/>
              </a:solidFill>
              <a:latin typeface="Montserrat" pitchFamily="2" charset="77"/>
            </a:endParaRPr>
          </a:p>
        </p:txBody>
      </p:sp>
      <p:sp>
        <p:nvSpPr>
          <p:cNvPr id="18" name="CasellaDiTesto 17">
            <a:extLst>
              <a:ext uri="{FF2B5EF4-FFF2-40B4-BE49-F238E27FC236}">
                <a16:creationId xmlns:a16="http://schemas.microsoft.com/office/drawing/2014/main" id="{0BF6E7D3-8C80-D99D-4C7D-85D527F7F02F}"/>
              </a:ext>
            </a:extLst>
          </p:cNvPr>
          <p:cNvSpPr txBox="1"/>
          <p:nvPr/>
        </p:nvSpPr>
        <p:spPr>
          <a:xfrm>
            <a:off x="7620267" y="1613320"/>
            <a:ext cx="1159592" cy="738664"/>
          </a:xfrm>
          <a:prstGeom prst="rect">
            <a:avLst/>
          </a:prstGeom>
          <a:noFill/>
        </p:spPr>
        <p:txBody>
          <a:bodyPr wrap="square" rtlCol="0">
            <a:spAutoFit/>
          </a:bodyPr>
          <a:lstStyle/>
          <a:p>
            <a:r>
              <a:rPr lang="it-IT" sz="1050" b="1" err="1">
                <a:solidFill>
                  <a:srgbClr val="005D77"/>
                </a:solidFill>
                <a:latin typeface="Montserrat" pitchFamily="2" charset="77"/>
              </a:rPr>
              <a:t>Pre</a:t>
            </a:r>
            <a:r>
              <a:rPr lang="it-IT" sz="1050" b="1">
                <a:solidFill>
                  <a:srgbClr val="005D77"/>
                </a:solidFill>
                <a:latin typeface="Montserrat" pitchFamily="2" charset="77"/>
              </a:rPr>
              <a:t>: 93%</a:t>
            </a:r>
          </a:p>
          <a:p>
            <a:r>
              <a:rPr lang="it-IT" sz="1050" b="1" err="1">
                <a:solidFill>
                  <a:srgbClr val="005D77"/>
                </a:solidFill>
                <a:latin typeface="Montserrat" pitchFamily="2" charset="77"/>
              </a:rPr>
              <a:t>Rec</a:t>
            </a:r>
            <a:r>
              <a:rPr lang="it-IT" sz="1050" b="1">
                <a:solidFill>
                  <a:srgbClr val="005D77"/>
                </a:solidFill>
                <a:latin typeface="Montserrat" pitchFamily="2" charset="77"/>
              </a:rPr>
              <a:t>: 72%</a:t>
            </a:r>
          </a:p>
          <a:p>
            <a:r>
              <a:rPr lang="it-IT" sz="1050" b="1">
                <a:solidFill>
                  <a:srgbClr val="005D77"/>
                </a:solidFill>
                <a:latin typeface="Montserrat" pitchFamily="2" charset="77"/>
              </a:rPr>
              <a:t>F1: 81%</a:t>
            </a:r>
          </a:p>
          <a:p>
            <a:r>
              <a:rPr lang="it-IT" sz="1050" b="1">
                <a:solidFill>
                  <a:srgbClr val="005D77"/>
                </a:solidFill>
                <a:latin typeface="Montserrat" pitchFamily="2" charset="77"/>
              </a:rPr>
              <a:t>AUC: 86%</a:t>
            </a:r>
          </a:p>
        </p:txBody>
      </p:sp>
      <p:sp>
        <p:nvSpPr>
          <p:cNvPr id="25" name="CasellaDiTesto 24">
            <a:extLst>
              <a:ext uri="{FF2B5EF4-FFF2-40B4-BE49-F238E27FC236}">
                <a16:creationId xmlns:a16="http://schemas.microsoft.com/office/drawing/2014/main" id="{DA32477A-E9C5-3462-F922-3E8AB0786367}"/>
              </a:ext>
            </a:extLst>
          </p:cNvPr>
          <p:cNvSpPr txBox="1"/>
          <p:nvPr/>
        </p:nvSpPr>
        <p:spPr>
          <a:xfrm>
            <a:off x="-92007" y="4008472"/>
            <a:ext cx="1023525" cy="261610"/>
          </a:xfrm>
          <a:prstGeom prst="rect">
            <a:avLst/>
          </a:prstGeom>
          <a:noFill/>
        </p:spPr>
        <p:txBody>
          <a:bodyPr wrap="square" rtlCol="0">
            <a:spAutoFit/>
          </a:bodyPr>
          <a:lstStyle/>
          <a:p>
            <a:pPr algn="ctr"/>
            <a:r>
              <a:rPr lang="it-IT" sz="1050" b="1" err="1">
                <a:solidFill>
                  <a:srgbClr val="005D77"/>
                </a:solidFill>
                <a:latin typeface="Montserrat" pitchFamily="2" charset="77"/>
              </a:rPr>
              <a:t>IDoFT</a:t>
            </a:r>
            <a:endParaRPr lang="it-IT" sz="1050" b="1">
              <a:solidFill>
                <a:srgbClr val="005D77"/>
              </a:solidFill>
              <a:latin typeface="Montserrat" pitchFamily="2" charset="77"/>
            </a:endParaRPr>
          </a:p>
        </p:txBody>
      </p:sp>
      <p:sp>
        <p:nvSpPr>
          <p:cNvPr id="31" name="Rettangolo con angoli arrotondati 30">
            <a:extLst>
              <a:ext uri="{FF2B5EF4-FFF2-40B4-BE49-F238E27FC236}">
                <a16:creationId xmlns:a16="http://schemas.microsoft.com/office/drawing/2014/main" id="{73A5BD69-A361-78DF-A5B2-9D0EF11226B1}"/>
              </a:ext>
            </a:extLst>
          </p:cNvPr>
          <p:cNvSpPr/>
          <p:nvPr/>
        </p:nvSpPr>
        <p:spPr>
          <a:xfrm>
            <a:off x="5422853" y="3400174"/>
            <a:ext cx="1339744" cy="57246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900" b="1">
                <a:solidFill>
                  <a:srgbClr val="C00000"/>
                </a:solidFill>
                <a:latin typeface="Montserrat" pitchFamily="2" charset="77"/>
              </a:rPr>
              <a:t>Cross-</a:t>
            </a:r>
            <a:r>
              <a:rPr lang="it-IT" sz="900" b="1" err="1">
                <a:solidFill>
                  <a:srgbClr val="C00000"/>
                </a:solidFill>
                <a:latin typeface="Montserrat" pitchFamily="2" charset="77"/>
              </a:rPr>
              <a:t>Validation</a:t>
            </a:r>
            <a:r>
              <a:rPr lang="it-IT" sz="900" b="1">
                <a:solidFill>
                  <a:srgbClr val="C00000"/>
                </a:solidFill>
                <a:latin typeface="Montserrat" pitchFamily="2" charset="77"/>
              </a:rPr>
              <a:t> </a:t>
            </a:r>
          </a:p>
          <a:p>
            <a:pPr algn="ctr"/>
            <a:r>
              <a:rPr lang="it-IT" sz="900" b="1">
                <a:solidFill>
                  <a:srgbClr val="C00000"/>
                </a:solidFill>
                <a:latin typeface="Montserrat" pitchFamily="2" charset="77"/>
              </a:rPr>
              <a:t>10 </a:t>
            </a:r>
            <a:r>
              <a:rPr lang="it-IT" sz="900" b="1" err="1">
                <a:solidFill>
                  <a:srgbClr val="C00000"/>
                </a:solidFill>
                <a:latin typeface="Montserrat" pitchFamily="2" charset="77"/>
              </a:rPr>
              <a:t>Folds</a:t>
            </a:r>
            <a:endParaRPr lang="it-IT" sz="900" b="1">
              <a:solidFill>
                <a:srgbClr val="C00000"/>
              </a:solidFill>
              <a:latin typeface="Montserrat" pitchFamily="2" charset="77"/>
            </a:endParaRPr>
          </a:p>
        </p:txBody>
      </p:sp>
      <p:pic>
        <p:nvPicPr>
          <p:cNvPr id="32" name="Immagine 31">
            <a:extLst>
              <a:ext uri="{FF2B5EF4-FFF2-40B4-BE49-F238E27FC236}">
                <a16:creationId xmlns:a16="http://schemas.microsoft.com/office/drawing/2014/main" id="{16BA4916-EF32-9D58-B9D8-98F7AD27BD66}"/>
              </a:ext>
            </a:extLst>
          </p:cNvPr>
          <p:cNvPicPr>
            <a:picLocks noChangeAspect="1"/>
          </p:cNvPicPr>
          <p:nvPr/>
        </p:nvPicPr>
        <p:blipFill>
          <a:blip r:embed="rId3"/>
          <a:stretch>
            <a:fillRect/>
          </a:stretch>
        </p:blipFill>
        <p:spPr>
          <a:xfrm>
            <a:off x="7192394" y="3311441"/>
            <a:ext cx="768812" cy="755657"/>
          </a:xfrm>
          <a:prstGeom prst="rect">
            <a:avLst/>
          </a:prstGeom>
        </p:spPr>
      </p:pic>
      <p:sp>
        <p:nvSpPr>
          <p:cNvPr id="33" name="Freccia destra 32">
            <a:extLst>
              <a:ext uri="{FF2B5EF4-FFF2-40B4-BE49-F238E27FC236}">
                <a16:creationId xmlns:a16="http://schemas.microsoft.com/office/drawing/2014/main" id="{7EE5DA7F-FF71-70ED-F335-E3636663ADC3}"/>
              </a:ext>
            </a:extLst>
          </p:cNvPr>
          <p:cNvSpPr/>
          <p:nvPr/>
        </p:nvSpPr>
        <p:spPr>
          <a:xfrm>
            <a:off x="3277568" y="357181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4" name="Freccia destra 33">
            <a:extLst>
              <a:ext uri="{FF2B5EF4-FFF2-40B4-BE49-F238E27FC236}">
                <a16:creationId xmlns:a16="http://schemas.microsoft.com/office/drawing/2014/main" id="{DE912C0A-E447-9619-CCC7-920B29F6EF83}"/>
              </a:ext>
            </a:extLst>
          </p:cNvPr>
          <p:cNvSpPr/>
          <p:nvPr/>
        </p:nvSpPr>
        <p:spPr>
          <a:xfrm>
            <a:off x="5043884"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5" name="Freccia destra 34">
            <a:extLst>
              <a:ext uri="{FF2B5EF4-FFF2-40B4-BE49-F238E27FC236}">
                <a16:creationId xmlns:a16="http://schemas.microsoft.com/office/drawing/2014/main" id="{CCC5FBE1-B6B2-5B78-4A19-86BDD2491911}"/>
              </a:ext>
            </a:extLst>
          </p:cNvPr>
          <p:cNvSpPr/>
          <p:nvPr/>
        </p:nvSpPr>
        <p:spPr>
          <a:xfrm>
            <a:off x="6810510"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pic>
        <p:nvPicPr>
          <p:cNvPr id="36" name="Immagine 35">
            <a:extLst>
              <a:ext uri="{FF2B5EF4-FFF2-40B4-BE49-F238E27FC236}">
                <a16:creationId xmlns:a16="http://schemas.microsoft.com/office/drawing/2014/main" id="{DBD5A97F-858D-DD01-D4D8-054B369DD258}"/>
              </a:ext>
            </a:extLst>
          </p:cNvPr>
          <p:cNvPicPr>
            <a:picLocks noChangeAspect="1"/>
          </p:cNvPicPr>
          <p:nvPr/>
        </p:nvPicPr>
        <p:blipFill>
          <a:blip r:embed="rId4"/>
          <a:stretch>
            <a:fillRect/>
          </a:stretch>
        </p:blipFill>
        <p:spPr>
          <a:xfrm>
            <a:off x="93501" y="3358349"/>
            <a:ext cx="669164" cy="657713"/>
          </a:xfrm>
          <a:prstGeom prst="rect">
            <a:avLst/>
          </a:prstGeom>
        </p:spPr>
      </p:pic>
      <p:sp>
        <p:nvSpPr>
          <p:cNvPr id="37" name="Freccia destra 36">
            <a:extLst>
              <a:ext uri="{FF2B5EF4-FFF2-40B4-BE49-F238E27FC236}">
                <a16:creationId xmlns:a16="http://schemas.microsoft.com/office/drawing/2014/main" id="{4F2F4B2A-9FBD-866C-F5D5-835660833A84}"/>
              </a:ext>
            </a:extLst>
          </p:cNvPr>
          <p:cNvSpPr/>
          <p:nvPr/>
        </p:nvSpPr>
        <p:spPr>
          <a:xfrm>
            <a:off x="763779"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26" name="CasellaDiTesto 25">
            <a:extLst>
              <a:ext uri="{FF2B5EF4-FFF2-40B4-BE49-F238E27FC236}">
                <a16:creationId xmlns:a16="http://schemas.microsoft.com/office/drawing/2014/main" id="{5F6EDC00-8551-16B7-5AF0-5BCAE11D18C5}"/>
              </a:ext>
            </a:extLst>
          </p:cNvPr>
          <p:cNvSpPr txBox="1"/>
          <p:nvPr/>
        </p:nvSpPr>
        <p:spPr>
          <a:xfrm>
            <a:off x="8037855" y="3308798"/>
            <a:ext cx="1159592" cy="738664"/>
          </a:xfrm>
          <a:prstGeom prst="rect">
            <a:avLst/>
          </a:prstGeom>
          <a:noFill/>
        </p:spPr>
        <p:txBody>
          <a:bodyPr wrap="square" rtlCol="0">
            <a:spAutoFit/>
          </a:bodyPr>
          <a:lstStyle/>
          <a:p>
            <a:r>
              <a:rPr lang="it-IT" sz="1050" b="1" err="1">
                <a:solidFill>
                  <a:srgbClr val="005D77"/>
                </a:solidFill>
                <a:latin typeface="Montserrat" pitchFamily="2" charset="77"/>
              </a:rPr>
              <a:t>Pre</a:t>
            </a:r>
            <a:r>
              <a:rPr lang="it-IT" sz="1050" b="1">
                <a:solidFill>
                  <a:srgbClr val="005D77"/>
                </a:solidFill>
                <a:latin typeface="Montserrat" pitchFamily="2" charset="77"/>
              </a:rPr>
              <a:t>: 88%</a:t>
            </a:r>
          </a:p>
          <a:p>
            <a:r>
              <a:rPr lang="it-IT" sz="1050" b="1" err="1">
                <a:solidFill>
                  <a:srgbClr val="005D77"/>
                </a:solidFill>
                <a:latin typeface="Montserrat" pitchFamily="2" charset="77"/>
              </a:rPr>
              <a:t>Rec</a:t>
            </a:r>
            <a:r>
              <a:rPr lang="it-IT" sz="1050" b="1">
                <a:solidFill>
                  <a:srgbClr val="005D77"/>
                </a:solidFill>
                <a:latin typeface="Montserrat" pitchFamily="2" charset="77"/>
              </a:rPr>
              <a:t>: 61%</a:t>
            </a:r>
          </a:p>
          <a:p>
            <a:r>
              <a:rPr lang="it-IT" sz="1050" b="1">
                <a:solidFill>
                  <a:srgbClr val="005D77"/>
                </a:solidFill>
                <a:latin typeface="Montserrat" pitchFamily="2" charset="77"/>
              </a:rPr>
              <a:t>F1: 72%</a:t>
            </a:r>
          </a:p>
          <a:p>
            <a:r>
              <a:rPr lang="it-IT" sz="1050" b="1">
                <a:solidFill>
                  <a:srgbClr val="005D77"/>
                </a:solidFill>
                <a:latin typeface="Montserrat" pitchFamily="2" charset="77"/>
              </a:rPr>
              <a:t>AUC: 80%</a:t>
            </a:r>
          </a:p>
        </p:txBody>
      </p:sp>
      <p:sp>
        <p:nvSpPr>
          <p:cNvPr id="27" name="Rettangolo con angoli arrotondati 26">
            <a:extLst>
              <a:ext uri="{FF2B5EF4-FFF2-40B4-BE49-F238E27FC236}">
                <a16:creationId xmlns:a16="http://schemas.microsoft.com/office/drawing/2014/main" id="{5C5168DE-F365-3830-95FE-6DA5B62CDBBF}"/>
              </a:ext>
            </a:extLst>
          </p:cNvPr>
          <p:cNvSpPr/>
          <p:nvPr/>
        </p:nvSpPr>
        <p:spPr>
          <a:xfrm>
            <a:off x="1115745" y="3400174"/>
            <a:ext cx="1339744" cy="572462"/>
          </a:xfrm>
          <a:prstGeom prst="roundRect">
            <a:avLst/>
          </a:prstGeom>
          <a:solidFill>
            <a:srgbClr val="FFC00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Standardization</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38" name="Rettangolo con angoli arrotondati 37">
            <a:extLst>
              <a:ext uri="{FF2B5EF4-FFF2-40B4-BE49-F238E27FC236}">
                <a16:creationId xmlns:a16="http://schemas.microsoft.com/office/drawing/2014/main" id="{3C3950AF-BB63-1AC0-235F-16C75ECD49DB}"/>
              </a:ext>
            </a:extLst>
          </p:cNvPr>
          <p:cNvSpPr/>
          <p:nvPr/>
        </p:nvSpPr>
        <p:spPr>
          <a:xfrm>
            <a:off x="2468478" y="3400174"/>
            <a:ext cx="737889" cy="572462"/>
          </a:xfrm>
          <a:prstGeom prst="roundRect">
            <a:avLst/>
          </a:prstGeom>
          <a:solidFill>
            <a:schemeClr val="accent4"/>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SMOTE</a:t>
            </a:r>
          </a:p>
        </p:txBody>
      </p:sp>
    </p:spTree>
    <p:extLst>
      <p:ext uri="{BB962C8B-B14F-4D97-AF65-F5344CB8AC3E}">
        <p14:creationId xmlns:p14="http://schemas.microsoft.com/office/powerpoint/2010/main" val="106144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445"/>
        <p:cNvGrpSpPr/>
        <p:nvPr/>
      </p:nvGrpSpPr>
      <p:grpSpPr>
        <a:xfrm>
          <a:off x="0" y="0"/>
          <a:ext cx="0" cy="0"/>
          <a:chOff x="0" y="0"/>
          <a:chExt cx="0" cy="0"/>
        </a:xfrm>
      </p:grpSpPr>
      <p:sp>
        <p:nvSpPr>
          <p:cNvPr id="28" name="Rettangolo con angoli arrotondati 27">
            <a:extLst>
              <a:ext uri="{FF2B5EF4-FFF2-40B4-BE49-F238E27FC236}">
                <a16:creationId xmlns:a16="http://schemas.microsoft.com/office/drawing/2014/main" id="{A403D9AC-0C9E-C606-B2FA-F230776B3654}"/>
              </a:ext>
            </a:extLst>
          </p:cNvPr>
          <p:cNvSpPr/>
          <p:nvPr/>
        </p:nvSpPr>
        <p:spPr>
          <a:xfrm>
            <a:off x="3629625" y="3400174"/>
            <a:ext cx="1339744" cy="572462"/>
          </a:xfrm>
          <a:prstGeom prst="roundRect">
            <a:avLst/>
          </a:prstGeom>
          <a:solidFill>
            <a:srgbClr val="00B05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RandomForest</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21" name="Rettangolo con angoli arrotondati 20">
            <a:extLst>
              <a:ext uri="{FF2B5EF4-FFF2-40B4-BE49-F238E27FC236}">
                <a16:creationId xmlns:a16="http://schemas.microsoft.com/office/drawing/2014/main" id="{4319310A-A901-C241-BDF5-A4AB5FC15A1B}"/>
              </a:ext>
            </a:extLst>
          </p:cNvPr>
          <p:cNvSpPr/>
          <p:nvPr/>
        </p:nvSpPr>
        <p:spPr>
          <a:xfrm>
            <a:off x="3230810" y="1710151"/>
            <a:ext cx="1339744" cy="572462"/>
          </a:xfrm>
          <a:prstGeom prst="roundRect">
            <a:avLst/>
          </a:prstGeom>
          <a:solidFill>
            <a:srgbClr val="00B05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RandomForest</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20" name="Rettangolo con angoli arrotondati 19">
            <a:extLst>
              <a:ext uri="{FF2B5EF4-FFF2-40B4-BE49-F238E27FC236}">
                <a16:creationId xmlns:a16="http://schemas.microsoft.com/office/drawing/2014/main" id="{4976A2FD-9E62-101A-9863-7962EB4E1352}"/>
              </a:ext>
            </a:extLst>
          </p:cNvPr>
          <p:cNvSpPr/>
          <p:nvPr/>
        </p:nvSpPr>
        <p:spPr>
          <a:xfrm>
            <a:off x="1446524" y="1704696"/>
            <a:ext cx="1339744" cy="572462"/>
          </a:xfrm>
          <a:prstGeom prst="roundRect">
            <a:avLst/>
          </a:prstGeom>
          <a:solidFill>
            <a:srgbClr val="FFC00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Standardization</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15" name="Google Shape;697;p43">
            <a:extLst>
              <a:ext uri="{FF2B5EF4-FFF2-40B4-BE49-F238E27FC236}">
                <a16:creationId xmlns:a16="http://schemas.microsoft.com/office/drawing/2014/main" id="{37FEBB33-658D-4213-A22F-26EDC1CD9316}"/>
              </a:ext>
            </a:extLst>
          </p:cNvPr>
          <p:cNvSpPr txBox="1">
            <a:spLocks noGrp="1"/>
          </p:cNvSpPr>
          <p:nvPr>
            <p:ph type="title"/>
          </p:nvPr>
        </p:nvSpPr>
        <p:spPr>
          <a:xfrm>
            <a:off x="210307" y="540000"/>
            <a:ext cx="848885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Pipeline Identification</a:t>
            </a:r>
            <a:endParaRPr sz="3600"/>
          </a:p>
        </p:txBody>
      </p:sp>
      <p:grpSp>
        <p:nvGrpSpPr>
          <p:cNvPr id="16" name="Gruppo 15">
            <a:extLst>
              <a:ext uri="{FF2B5EF4-FFF2-40B4-BE49-F238E27FC236}">
                <a16:creationId xmlns:a16="http://schemas.microsoft.com/office/drawing/2014/main" id="{6256D38E-EDFC-A817-2A41-BF53697628EF}"/>
              </a:ext>
            </a:extLst>
          </p:cNvPr>
          <p:cNvGrpSpPr/>
          <p:nvPr/>
        </p:nvGrpSpPr>
        <p:grpSpPr>
          <a:xfrm>
            <a:off x="394363" y="1615963"/>
            <a:ext cx="7149255" cy="755657"/>
            <a:chOff x="1057512" y="2849693"/>
            <a:chExt cx="6632156" cy="649444"/>
          </a:xfrm>
        </p:grpSpPr>
        <p:sp>
          <p:nvSpPr>
            <p:cNvPr id="8" name="Rettangolo con angoli arrotondati 7">
              <a:extLst>
                <a:ext uri="{FF2B5EF4-FFF2-40B4-BE49-F238E27FC236}">
                  <a16:creationId xmlns:a16="http://schemas.microsoft.com/office/drawing/2014/main" id="{3CAD3CE8-0104-AA38-DE0B-B9DA3A0A1814}"/>
                </a:ext>
              </a:extLst>
            </p:cNvPr>
            <p:cNvSpPr/>
            <p:nvPr/>
          </p:nvSpPr>
          <p:spPr>
            <a:xfrm>
              <a:off x="5334912" y="2925954"/>
              <a:ext cx="1242842" cy="491998"/>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900" b="1">
                  <a:solidFill>
                    <a:srgbClr val="C00000"/>
                  </a:solidFill>
                  <a:latin typeface="Montserrat" pitchFamily="2" charset="77"/>
                </a:rPr>
                <a:t>Cross-</a:t>
              </a:r>
              <a:r>
                <a:rPr lang="it-IT" sz="900" b="1" err="1">
                  <a:solidFill>
                    <a:srgbClr val="C00000"/>
                  </a:solidFill>
                  <a:latin typeface="Montserrat" pitchFamily="2" charset="77"/>
                </a:rPr>
                <a:t>Validation</a:t>
              </a:r>
              <a:r>
                <a:rPr lang="it-IT" sz="900" b="1">
                  <a:solidFill>
                    <a:srgbClr val="C00000"/>
                  </a:solidFill>
                  <a:latin typeface="Montserrat" pitchFamily="2" charset="77"/>
                </a:rPr>
                <a:t> </a:t>
              </a:r>
            </a:p>
            <a:p>
              <a:pPr algn="ctr"/>
              <a:r>
                <a:rPr lang="it-IT" sz="900" b="1">
                  <a:solidFill>
                    <a:srgbClr val="C00000"/>
                  </a:solidFill>
                  <a:latin typeface="Montserrat" pitchFamily="2" charset="77"/>
                </a:rPr>
                <a:t>10 </a:t>
              </a:r>
              <a:r>
                <a:rPr lang="it-IT" sz="900" b="1" err="1">
                  <a:solidFill>
                    <a:srgbClr val="C00000"/>
                  </a:solidFill>
                  <a:latin typeface="Montserrat" pitchFamily="2" charset="77"/>
                </a:rPr>
                <a:t>Folds</a:t>
              </a:r>
              <a:endParaRPr lang="it-IT" sz="900" b="1">
                <a:solidFill>
                  <a:srgbClr val="C00000"/>
                </a:solidFill>
                <a:latin typeface="Montserrat" pitchFamily="2" charset="77"/>
              </a:endParaRPr>
            </a:p>
          </p:txBody>
        </p:sp>
        <p:pic>
          <p:nvPicPr>
            <p:cNvPr id="9" name="Immagine 8">
              <a:extLst>
                <a:ext uri="{FF2B5EF4-FFF2-40B4-BE49-F238E27FC236}">
                  <a16:creationId xmlns:a16="http://schemas.microsoft.com/office/drawing/2014/main" id="{BA7AFE68-2DEE-D6FC-759C-BB6B6BFC8E78}"/>
                </a:ext>
              </a:extLst>
            </p:cNvPr>
            <p:cNvPicPr>
              <a:picLocks noChangeAspect="1"/>
            </p:cNvPicPr>
            <p:nvPr/>
          </p:nvPicPr>
          <p:blipFill>
            <a:blip r:embed="rId3"/>
            <a:stretch>
              <a:fillRect/>
            </a:stretch>
          </p:blipFill>
          <p:spPr>
            <a:xfrm>
              <a:off x="6976463" y="2849693"/>
              <a:ext cx="713205" cy="649444"/>
            </a:xfrm>
            <a:prstGeom prst="rect">
              <a:avLst/>
            </a:prstGeom>
          </p:spPr>
        </p:pic>
        <p:sp>
          <p:nvSpPr>
            <p:cNvPr id="10" name="Freccia destra 9">
              <a:extLst>
                <a:ext uri="{FF2B5EF4-FFF2-40B4-BE49-F238E27FC236}">
                  <a16:creationId xmlns:a16="http://schemas.microsoft.com/office/drawing/2014/main" id="{A50D9AF0-8B88-ECD2-02B7-A3DD83B57297}"/>
                </a:ext>
              </a:extLst>
            </p:cNvPr>
            <p:cNvSpPr/>
            <p:nvPr/>
          </p:nvSpPr>
          <p:spPr>
            <a:xfrm>
              <a:off x="3344793" y="3073473"/>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1" name="Freccia destra 10">
              <a:extLst>
                <a:ext uri="{FF2B5EF4-FFF2-40B4-BE49-F238E27FC236}">
                  <a16:creationId xmlns:a16="http://schemas.microsoft.com/office/drawing/2014/main" id="{C5BB3226-01E7-77BD-E688-358EFA3A5B45}"/>
                </a:ext>
              </a:extLst>
            </p:cNvPr>
            <p:cNvSpPr/>
            <p:nvPr/>
          </p:nvSpPr>
          <p:spPr>
            <a:xfrm>
              <a:off x="4983353"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12" name="Freccia destra 11">
              <a:extLst>
                <a:ext uri="{FF2B5EF4-FFF2-40B4-BE49-F238E27FC236}">
                  <a16:creationId xmlns:a16="http://schemas.microsoft.com/office/drawing/2014/main" id="{FDAAC123-ECE7-0F36-032D-A5996BF7043A}"/>
                </a:ext>
              </a:extLst>
            </p:cNvPr>
            <p:cNvSpPr/>
            <p:nvPr/>
          </p:nvSpPr>
          <p:spPr>
            <a:xfrm>
              <a:off x="6622201"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pic>
          <p:nvPicPr>
            <p:cNvPr id="13" name="Immagine 12">
              <a:extLst>
                <a:ext uri="{FF2B5EF4-FFF2-40B4-BE49-F238E27FC236}">
                  <a16:creationId xmlns:a16="http://schemas.microsoft.com/office/drawing/2014/main" id="{F83B641F-5F92-56FD-22EA-FDED525AC483}"/>
                </a:ext>
              </a:extLst>
            </p:cNvPr>
            <p:cNvPicPr>
              <a:picLocks noChangeAspect="1"/>
            </p:cNvPicPr>
            <p:nvPr/>
          </p:nvPicPr>
          <p:blipFill>
            <a:blip r:embed="rId4"/>
            <a:stretch>
              <a:fillRect/>
            </a:stretch>
          </p:blipFill>
          <p:spPr>
            <a:xfrm>
              <a:off x="1057512" y="2890008"/>
              <a:ext cx="620764" cy="565267"/>
            </a:xfrm>
            <a:prstGeom prst="rect">
              <a:avLst/>
            </a:prstGeom>
          </p:spPr>
        </p:pic>
        <p:sp>
          <p:nvSpPr>
            <p:cNvPr id="14" name="Freccia destra 13">
              <a:extLst>
                <a:ext uri="{FF2B5EF4-FFF2-40B4-BE49-F238E27FC236}">
                  <a16:creationId xmlns:a16="http://schemas.microsoft.com/office/drawing/2014/main" id="{D5A0F72F-22B4-B9FA-D3ED-9D1245A6BDD9}"/>
                </a:ext>
              </a:extLst>
            </p:cNvPr>
            <p:cNvSpPr/>
            <p:nvPr/>
          </p:nvSpPr>
          <p:spPr>
            <a:xfrm>
              <a:off x="1679309" y="3089751"/>
              <a:ext cx="283178" cy="196958"/>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grpSp>
      <p:sp>
        <p:nvSpPr>
          <p:cNvPr id="17" name="CasellaDiTesto 16">
            <a:extLst>
              <a:ext uri="{FF2B5EF4-FFF2-40B4-BE49-F238E27FC236}">
                <a16:creationId xmlns:a16="http://schemas.microsoft.com/office/drawing/2014/main" id="{5D37693D-9DFA-409D-9D18-BBD2F85A3AF9}"/>
              </a:ext>
            </a:extLst>
          </p:cNvPr>
          <p:cNvSpPr txBox="1"/>
          <p:nvPr/>
        </p:nvSpPr>
        <p:spPr>
          <a:xfrm>
            <a:off x="210307" y="2263678"/>
            <a:ext cx="1159592" cy="261610"/>
          </a:xfrm>
          <a:prstGeom prst="rect">
            <a:avLst/>
          </a:prstGeom>
          <a:noFill/>
        </p:spPr>
        <p:txBody>
          <a:bodyPr wrap="square" rtlCol="0">
            <a:spAutoFit/>
          </a:bodyPr>
          <a:lstStyle/>
          <a:p>
            <a:r>
              <a:rPr lang="it-IT" sz="1050" b="1" err="1">
                <a:solidFill>
                  <a:srgbClr val="005D77"/>
                </a:solidFill>
                <a:latin typeface="Montserrat" pitchFamily="2" charset="77"/>
              </a:rPr>
              <a:t>FlakeFlagger</a:t>
            </a:r>
            <a:endParaRPr lang="it-IT" sz="1050" b="1">
              <a:solidFill>
                <a:srgbClr val="005D77"/>
              </a:solidFill>
              <a:latin typeface="Montserrat" pitchFamily="2" charset="77"/>
            </a:endParaRPr>
          </a:p>
        </p:txBody>
      </p:sp>
      <p:sp>
        <p:nvSpPr>
          <p:cNvPr id="18" name="CasellaDiTesto 17">
            <a:extLst>
              <a:ext uri="{FF2B5EF4-FFF2-40B4-BE49-F238E27FC236}">
                <a16:creationId xmlns:a16="http://schemas.microsoft.com/office/drawing/2014/main" id="{0BF6E7D3-8C80-D99D-4C7D-85D527F7F02F}"/>
              </a:ext>
            </a:extLst>
          </p:cNvPr>
          <p:cNvSpPr txBox="1"/>
          <p:nvPr/>
        </p:nvSpPr>
        <p:spPr>
          <a:xfrm>
            <a:off x="7620267" y="1613320"/>
            <a:ext cx="1159592" cy="738664"/>
          </a:xfrm>
          <a:prstGeom prst="rect">
            <a:avLst/>
          </a:prstGeom>
          <a:noFill/>
        </p:spPr>
        <p:txBody>
          <a:bodyPr wrap="square" rtlCol="0">
            <a:spAutoFit/>
          </a:bodyPr>
          <a:lstStyle/>
          <a:p>
            <a:r>
              <a:rPr lang="it-IT" sz="1050" b="1" err="1">
                <a:solidFill>
                  <a:srgbClr val="005D77"/>
                </a:solidFill>
                <a:latin typeface="Montserrat" pitchFamily="2" charset="77"/>
              </a:rPr>
              <a:t>Pre</a:t>
            </a:r>
            <a:r>
              <a:rPr lang="it-IT" sz="1050" b="1">
                <a:solidFill>
                  <a:srgbClr val="005D77"/>
                </a:solidFill>
                <a:latin typeface="Montserrat" pitchFamily="2" charset="77"/>
              </a:rPr>
              <a:t>: 93%</a:t>
            </a:r>
          </a:p>
          <a:p>
            <a:r>
              <a:rPr lang="it-IT" sz="1050" b="1" err="1">
                <a:solidFill>
                  <a:srgbClr val="005D77"/>
                </a:solidFill>
                <a:latin typeface="Montserrat" pitchFamily="2" charset="77"/>
              </a:rPr>
              <a:t>Rec</a:t>
            </a:r>
            <a:r>
              <a:rPr lang="it-IT" sz="1050" b="1">
                <a:solidFill>
                  <a:srgbClr val="005D77"/>
                </a:solidFill>
                <a:latin typeface="Montserrat" pitchFamily="2" charset="77"/>
              </a:rPr>
              <a:t>: 72%</a:t>
            </a:r>
          </a:p>
          <a:p>
            <a:r>
              <a:rPr lang="it-IT" sz="1050" b="1">
                <a:solidFill>
                  <a:srgbClr val="005D77"/>
                </a:solidFill>
                <a:latin typeface="Montserrat" pitchFamily="2" charset="77"/>
              </a:rPr>
              <a:t>F1: 81%</a:t>
            </a:r>
          </a:p>
          <a:p>
            <a:r>
              <a:rPr lang="it-IT" sz="1050" b="1">
                <a:solidFill>
                  <a:srgbClr val="005D77"/>
                </a:solidFill>
                <a:latin typeface="Montserrat" pitchFamily="2" charset="77"/>
              </a:rPr>
              <a:t>AUC: 86%</a:t>
            </a:r>
          </a:p>
        </p:txBody>
      </p:sp>
      <p:sp>
        <p:nvSpPr>
          <p:cNvPr id="25" name="CasellaDiTesto 24">
            <a:extLst>
              <a:ext uri="{FF2B5EF4-FFF2-40B4-BE49-F238E27FC236}">
                <a16:creationId xmlns:a16="http://schemas.microsoft.com/office/drawing/2014/main" id="{DA32477A-E9C5-3462-F922-3E8AB0786367}"/>
              </a:ext>
            </a:extLst>
          </p:cNvPr>
          <p:cNvSpPr txBox="1"/>
          <p:nvPr/>
        </p:nvSpPr>
        <p:spPr>
          <a:xfrm>
            <a:off x="-92007" y="4008472"/>
            <a:ext cx="1023525" cy="261610"/>
          </a:xfrm>
          <a:prstGeom prst="rect">
            <a:avLst/>
          </a:prstGeom>
          <a:noFill/>
        </p:spPr>
        <p:txBody>
          <a:bodyPr wrap="square" rtlCol="0">
            <a:spAutoFit/>
          </a:bodyPr>
          <a:lstStyle/>
          <a:p>
            <a:pPr algn="ctr"/>
            <a:r>
              <a:rPr lang="it-IT" sz="1050" b="1" err="1">
                <a:solidFill>
                  <a:srgbClr val="005D77"/>
                </a:solidFill>
                <a:latin typeface="Montserrat" pitchFamily="2" charset="77"/>
              </a:rPr>
              <a:t>IDoFT</a:t>
            </a:r>
            <a:endParaRPr lang="it-IT" sz="1050" b="1">
              <a:solidFill>
                <a:srgbClr val="005D77"/>
              </a:solidFill>
              <a:latin typeface="Montserrat" pitchFamily="2" charset="77"/>
            </a:endParaRPr>
          </a:p>
        </p:txBody>
      </p:sp>
      <p:sp>
        <p:nvSpPr>
          <p:cNvPr id="31" name="Rettangolo con angoli arrotondati 30">
            <a:extLst>
              <a:ext uri="{FF2B5EF4-FFF2-40B4-BE49-F238E27FC236}">
                <a16:creationId xmlns:a16="http://schemas.microsoft.com/office/drawing/2014/main" id="{73A5BD69-A361-78DF-A5B2-9D0EF11226B1}"/>
              </a:ext>
            </a:extLst>
          </p:cNvPr>
          <p:cNvSpPr/>
          <p:nvPr/>
        </p:nvSpPr>
        <p:spPr>
          <a:xfrm>
            <a:off x="5422853" y="3400174"/>
            <a:ext cx="1339744" cy="572462"/>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900" b="1">
                <a:solidFill>
                  <a:srgbClr val="C00000"/>
                </a:solidFill>
                <a:latin typeface="Montserrat" pitchFamily="2" charset="77"/>
              </a:rPr>
              <a:t>Cross-</a:t>
            </a:r>
            <a:r>
              <a:rPr lang="it-IT" sz="900" b="1" err="1">
                <a:solidFill>
                  <a:srgbClr val="C00000"/>
                </a:solidFill>
                <a:latin typeface="Montserrat" pitchFamily="2" charset="77"/>
              </a:rPr>
              <a:t>Validation</a:t>
            </a:r>
            <a:r>
              <a:rPr lang="it-IT" sz="900" b="1">
                <a:solidFill>
                  <a:srgbClr val="C00000"/>
                </a:solidFill>
                <a:latin typeface="Montserrat" pitchFamily="2" charset="77"/>
              </a:rPr>
              <a:t> </a:t>
            </a:r>
          </a:p>
          <a:p>
            <a:pPr algn="ctr"/>
            <a:r>
              <a:rPr lang="it-IT" sz="900" b="1">
                <a:solidFill>
                  <a:srgbClr val="C00000"/>
                </a:solidFill>
                <a:latin typeface="Montserrat" pitchFamily="2" charset="77"/>
              </a:rPr>
              <a:t>10 </a:t>
            </a:r>
            <a:r>
              <a:rPr lang="it-IT" sz="900" b="1" err="1">
                <a:solidFill>
                  <a:srgbClr val="C00000"/>
                </a:solidFill>
                <a:latin typeface="Montserrat" pitchFamily="2" charset="77"/>
              </a:rPr>
              <a:t>Folds</a:t>
            </a:r>
            <a:endParaRPr lang="it-IT" sz="900" b="1">
              <a:solidFill>
                <a:srgbClr val="C00000"/>
              </a:solidFill>
              <a:latin typeface="Montserrat" pitchFamily="2" charset="77"/>
            </a:endParaRPr>
          </a:p>
        </p:txBody>
      </p:sp>
      <p:pic>
        <p:nvPicPr>
          <p:cNvPr id="32" name="Immagine 31">
            <a:extLst>
              <a:ext uri="{FF2B5EF4-FFF2-40B4-BE49-F238E27FC236}">
                <a16:creationId xmlns:a16="http://schemas.microsoft.com/office/drawing/2014/main" id="{16BA4916-EF32-9D58-B9D8-98F7AD27BD66}"/>
              </a:ext>
            </a:extLst>
          </p:cNvPr>
          <p:cNvPicPr>
            <a:picLocks noChangeAspect="1"/>
          </p:cNvPicPr>
          <p:nvPr/>
        </p:nvPicPr>
        <p:blipFill>
          <a:blip r:embed="rId3"/>
          <a:stretch>
            <a:fillRect/>
          </a:stretch>
        </p:blipFill>
        <p:spPr>
          <a:xfrm>
            <a:off x="7192394" y="3311441"/>
            <a:ext cx="768812" cy="755657"/>
          </a:xfrm>
          <a:prstGeom prst="rect">
            <a:avLst/>
          </a:prstGeom>
        </p:spPr>
      </p:pic>
      <p:sp>
        <p:nvSpPr>
          <p:cNvPr id="33" name="Freccia destra 32">
            <a:extLst>
              <a:ext uri="{FF2B5EF4-FFF2-40B4-BE49-F238E27FC236}">
                <a16:creationId xmlns:a16="http://schemas.microsoft.com/office/drawing/2014/main" id="{7EE5DA7F-FF71-70ED-F335-E3636663ADC3}"/>
              </a:ext>
            </a:extLst>
          </p:cNvPr>
          <p:cNvSpPr/>
          <p:nvPr/>
        </p:nvSpPr>
        <p:spPr>
          <a:xfrm>
            <a:off x="3277568" y="357181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4" name="Freccia destra 33">
            <a:extLst>
              <a:ext uri="{FF2B5EF4-FFF2-40B4-BE49-F238E27FC236}">
                <a16:creationId xmlns:a16="http://schemas.microsoft.com/office/drawing/2014/main" id="{DE912C0A-E447-9619-CCC7-920B29F6EF83}"/>
              </a:ext>
            </a:extLst>
          </p:cNvPr>
          <p:cNvSpPr/>
          <p:nvPr/>
        </p:nvSpPr>
        <p:spPr>
          <a:xfrm>
            <a:off x="5043884"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35" name="Freccia destra 34">
            <a:extLst>
              <a:ext uri="{FF2B5EF4-FFF2-40B4-BE49-F238E27FC236}">
                <a16:creationId xmlns:a16="http://schemas.microsoft.com/office/drawing/2014/main" id="{CCC5FBE1-B6B2-5B78-4A19-86BDD2491911}"/>
              </a:ext>
            </a:extLst>
          </p:cNvPr>
          <p:cNvSpPr/>
          <p:nvPr/>
        </p:nvSpPr>
        <p:spPr>
          <a:xfrm>
            <a:off x="6810510"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pic>
        <p:nvPicPr>
          <p:cNvPr id="36" name="Immagine 35">
            <a:extLst>
              <a:ext uri="{FF2B5EF4-FFF2-40B4-BE49-F238E27FC236}">
                <a16:creationId xmlns:a16="http://schemas.microsoft.com/office/drawing/2014/main" id="{DBD5A97F-858D-DD01-D4D8-054B369DD258}"/>
              </a:ext>
            </a:extLst>
          </p:cNvPr>
          <p:cNvPicPr>
            <a:picLocks noChangeAspect="1"/>
          </p:cNvPicPr>
          <p:nvPr/>
        </p:nvPicPr>
        <p:blipFill>
          <a:blip r:embed="rId4"/>
          <a:stretch>
            <a:fillRect/>
          </a:stretch>
        </p:blipFill>
        <p:spPr>
          <a:xfrm>
            <a:off x="93501" y="3358349"/>
            <a:ext cx="669164" cy="657713"/>
          </a:xfrm>
          <a:prstGeom prst="rect">
            <a:avLst/>
          </a:prstGeom>
        </p:spPr>
      </p:pic>
      <p:sp>
        <p:nvSpPr>
          <p:cNvPr id="37" name="Freccia destra 36">
            <a:extLst>
              <a:ext uri="{FF2B5EF4-FFF2-40B4-BE49-F238E27FC236}">
                <a16:creationId xmlns:a16="http://schemas.microsoft.com/office/drawing/2014/main" id="{4F2F4B2A-9FBD-866C-F5D5-835660833A84}"/>
              </a:ext>
            </a:extLst>
          </p:cNvPr>
          <p:cNvSpPr/>
          <p:nvPr/>
        </p:nvSpPr>
        <p:spPr>
          <a:xfrm>
            <a:off x="763779" y="3590759"/>
            <a:ext cx="305257" cy="229169"/>
          </a:xfrm>
          <a:prstGeom prst="rightArrow">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it-IT"/>
          </a:p>
        </p:txBody>
      </p:sp>
      <p:sp>
        <p:nvSpPr>
          <p:cNvPr id="26" name="CasellaDiTesto 25">
            <a:extLst>
              <a:ext uri="{FF2B5EF4-FFF2-40B4-BE49-F238E27FC236}">
                <a16:creationId xmlns:a16="http://schemas.microsoft.com/office/drawing/2014/main" id="{5F6EDC00-8551-16B7-5AF0-5BCAE11D18C5}"/>
              </a:ext>
            </a:extLst>
          </p:cNvPr>
          <p:cNvSpPr txBox="1"/>
          <p:nvPr/>
        </p:nvSpPr>
        <p:spPr>
          <a:xfrm>
            <a:off x="8037855" y="3308798"/>
            <a:ext cx="1159592" cy="738664"/>
          </a:xfrm>
          <a:prstGeom prst="rect">
            <a:avLst/>
          </a:prstGeom>
          <a:noFill/>
        </p:spPr>
        <p:txBody>
          <a:bodyPr wrap="square" rtlCol="0">
            <a:spAutoFit/>
          </a:bodyPr>
          <a:lstStyle/>
          <a:p>
            <a:r>
              <a:rPr lang="it-IT" sz="1050" b="1" err="1">
                <a:solidFill>
                  <a:srgbClr val="005D77"/>
                </a:solidFill>
                <a:latin typeface="Montserrat" pitchFamily="2" charset="77"/>
              </a:rPr>
              <a:t>Pre</a:t>
            </a:r>
            <a:r>
              <a:rPr lang="it-IT" sz="1050" b="1">
                <a:solidFill>
                  <a:srgbClr val="005D77"/>
                </a:solidFill>
                <a:latin typeface="Montserrat" pitchFamily="2" charset="77"/>
              </a:rPr>
              <a:t>: 88%</a:t>
            </a:r>
          </a:p>
          <a:p>
            <a:r>
              <a:rPr lang="it-IT" sz="1050" b="1" err="1">
                <a:solidFill>
                  <a:srgbClr val="005D77"/>
                </a:solidFill>
                <a:latin typeface="Montserrat" pitchFamily="2" charset="77"/>
              </a:rPr>
              <a:t>Rec</a:t>
            </a:r>
            <a:r>
              <a:rPr lang="it-IT" sz="1050" b="1">
                <a:solidFill>
                  <a:srgbClr val="005D77"/>
                </a:solidFill>
                <a:latin typeface="Montserrat" pitchFamily="2" charset="77"/>
              </a:rPr>
              <a:t>: 61%</a:t>
            </a:r>
          </a:p>
          <a:p>
            <a:r>
              <a:rPr lang="it-IT" sz="1050" b="1">
                <a:solidFill>
                  <a:srgbClr val="005D77"/>
                </a:solidFill>
                <a:latin typeface="Montserrat" pitchFamily="2" charset="77"/>
              </a:rPr>
              <a:t>F1: 72%</a:t>
            </a:r>
          </a:p>
          <a:p>
            <a:r>
              <a:rPr lang="it-IT" sz="1050" b="1">
                <a:solidFill>
                  <a:srgbClr val="005D77"/>
                </a:solidFill>
                <a:latin typeface="Montserrat" pitchFamily="2" charset="77"/>
              </a:rPr>
              <a:t>AUC: 80%</a:t>
            </a:r>
          </a:p>
        </p:txBody>
      </p:sp>
      <p:sp>
        <p:nvSpPr>
          <p:cNvPr id="27" name="Rettangolo con angoli arrotondati 26">
            <a:extLst>
              <a:ext uri="{FF2B5EF4-FFF2-40B4-BE49-F238E27FC236}">
                <a16:creationId xmlns:a16="http://schemas.microsoft.com/office/drawing/2014/main" id="{5C5168DE-F365-3830-95FE-6DA5B62CDBBF}"/>
              </a:ext>
            </a:extLst>
          </p:cNvPr>
          <p:cNvSpPr/>
          <p:nvPr/>
        </p:nvSpPr>
        <p:spPr>
          <a:xfrm>
            <a:off x="1115745" y="3400174"/>
            <a:ext cx="1339744" cy="572462"/>
          </a:xfrm>
          <a:prstGeom prst="roundRect">
            <a:avLst/>
          </a:prstGeom>
          <a:solidFill>
            <a:srgbClr val="FFC000"/>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Standardization</a:t>
            </a:r>
            <a:endPar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38" name="Rettangolo con angoli arrotondati 37">
            <a:extLst>
              <a:ext uri="{FF2B5EF4-FFF2-40B4-BE49-F238E27FC236}">
                <a16:creationId xmlns:a16="http://schemas.microsoft.com/office/drawing/2014/main" id="{3C3950AF-BB63-1AC0-235F-16C75ECD49DB}"/>
              </a:ext>
            </a:extLst>
          </p:cNvPr>
          <p:cNvSpPr/>
          <p:nvPr/>
        </p:nvSpPr>
        <p:spPr>
          <a:xfrm>
            <a:off x="2468478" y="3400174"/>
            <a:ext cx="737889" cy="572462"/>
          </a:xfrm>
          <a:prstGeom prst="roundRect">
            <a:avLst/>
          </a:prstGeom>
          <a:solidFill>
            <a:schemeClr val="accent4"/>
          </a:solidFill>
        </p:spPr>
        <p:style>
          <a:lnRef idx="0">
            <a:schemeClr val="accent2"/>
          </a:lnRef>
          <a:fillRef idx="3">
            <a:schemeClr val="accent2"/>
          </a:fillRef>
          <a:effectRef idx="3">
            <a:schemeClr val="accent2"/>
          </a:effectRef>
          <a:fontRef idx="minor">
            <a:schemeClr val="lt1"/>
          </a:fontRef>
        </p:style>
        <p:txBody>
          <a:bodyPr rtlCol="0" anchor="ctr"/>
          <a:lstStyle/>
          <a:p>
            <a:pPr algn="ctr"/>
            <a:r>
              <a:rPr lang="it-IT" sz="10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SMOTE</a:t>
            </a:r>
          </a:p>
        </p:txBody>
      </p:sp>
      <p:grpSp>
        <p:nvGrpSpPr>
          <p:cNvPr id="2" name="Gruppo 1">
            <a:extLst>
              <a:ext uri="{FF2B5EF4-FFF2-40B4-BE49-F238E27FC236}">
                <a16:creationId xmlns:a16="http://schemas.microsoft.com/office/drawing/2014/main" id="{013A39E3-84BA-6020-5367-C96535183362}"/>
              </a:ext>
            </a:extLst>
          </p:cNvPr>
          <p:cNvGrpSpPr/>
          <p:nvPr/>
        </p:nvGrpSpPr>
        <p:grpSpPr>
          <a:xfrm>
            <a:off x="720261" y="1458694"/>
            <a:ext cx="7797898" cy="2684786"/>
            <a:chOff x="794269" y="1480877"/>
            <a:chExt cx="7797898" cy="2684786"/>
          </a:xfrm>
        </p:grpSpPr>
        <p:sp>
          <p:nvSpPr>
            <p:cNvPr id="3" name="Rettangolo con angoli arrotondati 2">
              <a:extLst>
                <a:ext uri="{FF2B5EF4-FFF2-40B4-BE49-F238E27FC236}">
                  <a16:creationId xmlns:a16="http://schemas.microsoft.com/office/drawing/2014/main" id="{118DC4F7-CC7A-D8CD-65BA-88EC0C3EF942}"/>
                </a:ext>
              </a:extLst>
            </p:cNvPr>
            <p:cNvSpPr/>
            <p:nvPr/>
          </p:nvSpPr>
          <p:spPr>
            <a:xfrm>
              <a:off x="794269" y="1480877"/>
              <a:ext cx="7797898" cy="2684786"/>
            </a:xfrm>
            <a:prstGeom prst="roundRect">
              <a:avLst>
                <a:gd name="adj" fmla="val 7412"/>
              </a:avLst>
            </a:prstGeom>
            <a:gradFill flip="none" rotWithShape="1">
              <a:gsLst>
                <a:gs pos="22000">
                  <a:schemeClr val="accent1">
                    <a:lumMod val="45000"/>
                    <a:lumOff val="55000"/>
                    <a:alpha val="85676"/>
                  </a:schemeClr>
                </a:gs>
                <a:gs pos="44000">
                  <a:schemeClr val="accent1">
                    <a:lumMod val="45000"/>
                    <a:lumOff val="55000"/>
                    <a:alpha val="81688"/>
                  </a:schemeClr>
                </a:gs>
                <a:gs pos="94000">
                  <a:srgbClr val="ECF8FF">
                    <a:alpha val="79018"/>
                  </a:srgbClr>
                </a:gs>
                <a:gs pos="69000">
                  <a:schemeClr val="accent1">
                    <a:lumMod val="30000"/>
                    <a:lumOff val="70000"/>
                    <a:alpha val="87301"/>
                  </a:schemeClr>
                </a:gs>
              </a:gsLst>
              <a:lin ang="2700000" scaled="1"/>
              <a:tileRect/>
            </a:gradFill>
            <a:ln>
              <a:solidFill>
                <a:schemeClr val="accent1"/>
              </a:solidFill>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grpSp>
          <p:nvGrpSpPr>
            <p:cNvPr id="4" name="Google Shape;6331;p72">
              <a:extLst>
                <a:ext uri="{FF2B5EF4-FFF2-40B4-BE49-F238E27FC236}">
                  <a16:creationId xmlns:a16="http://schemas.microsoft.com/office/drawing/2014/main" id="{F017ECD8-BB76-F732-865F-0C00048F92C6}"/>
                </a:ext>
              </a:extLst>
            </p:cNvPr>
            <p:cNvGrpSpPr/>
            <p:nvPr/>
          </p:nvGrpSpPr>
          <p:grpSpPr>
            <a:xfrm>
              <a:off x="1028612" y="2085636"/>
              <a:ext cx="1563909" cy="1303242"/>
              <a:chOff x="6218300" y="4416175"/>
              <a:chExt cx="516000" cy="448000"/>
            </a:xfrm>
          </p:grpSpPr>
          <p:sp>
            <p:nvSpPr>
              <p:cNvPr id="6" name="Google Shape;6332;p72">
                <a:extLst>
                  <a:ext uri="{FF2B5EF4-FFF2-40B4-BE49-F238E27FC236}">
                    <a16:creationId xmlns:a16="http://schemas.microsoft.com/office/drawing/2014/main" id="{022FB493-137E-67E9-8424-E996005F4AB6}"/>
                  </a:ext>
                </a:extLst>
              </p:cNvPr>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6333;p72">
                <a:extLst>
                  <a:ext uri="{FF2B5EF4-FFF2-40B4-BE49-F238E27FC236}">
                    <a16:creationId xmlns:a16="http://schemas.microsoft.com/office/drawing/2014/main" id="{C0F72C3A-5FE6-7812-09D0-361AA95C20B2}"/>
                  </a:ext>
                </a:extLst>
              </p:cNvPr>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 name="Google Shape;6334;p72">
                <a:extLst>
                  <a:ext uri="{FF2B5EF4-FFF2-40B4-BE49-F238E27FC236}">
                    <a16:creationId xmlns:a16="http://schemas.microsoft.com/office/drawing/2014/main" id="{0341A35B-BA07-26E8-B262-84DDDE7578BC}"/>
                  </a:ext>
                </a:extLst>
              </p:cNvPr>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 name="CasellaDiTesto 4">
              <a:extLst>
                <a:ext uri="{FF2B5EF4-FFF2-40B4-BE49-F238E27FC236}">
                  <a16:creationId xmlns:a16="http://schemas.microsoft.com/office/drawing/2014/main" id="{158F6097-7579-AF2F-B26C-8F2757A54A21}"/>
                </a:ext>
              </a:extLst>
            </p:cNvPr>
            <p:cNvSpPr txBox="1"/>
            <p:nvPr/>
          </p:nvSpPr>
          <p:spPr>
            <a:xfrm>
              <a:off x="2663662" y="1638084"/>
              <a:ext cx="5550860" cy="2308324"/>
            </a:xfrm>
            <a:prstGeom prst="rect">
              <a:avLst/>
            </a:prstGeom>
            <a:noFill/>
          </p:spPr>
          <p:txBody>
            <a:bodyPr wrap="square" rtlCol="0">
              <a:spAutoFit/>
            </a:bodyPr>
            <a:lstStyle/>
            <a:p>
              <a:r>
                <a:rPr lang="it-IT" sz="1800" b="1">
                  <a:solidFill>
                    <a:srgbClr val="005D77"/>
                  </a:solidFill>
                  <a:latin typeface="Montserrat" pitchFamily="2" charset="77"/>
                </a:rPr>
                <a:t>Anche se la pipeline identificata ha restituito ottime prestazioni tramite la cross-</a:t>
              </a:r>
              <a:r>
                <a:rPr lang="it-IT" sz="1800" b="1" err="1">
                  <a:solidFill>
                    <a:srgbClr val="005D77"/>
                  </a:solidFill>
                  <a:latin typeface="Montserrat" pitchFamily="2" charset="77"/>
                </a:rPr>
                <a:t>validation</a:t>
              </a:r>
              <a:r>
                <a:rPr lang="it-IT" sz="1800" b="1">
                  <a:solidFill>
                    <a:srgbClr val="005D77"/>
                  </a:solidFill>
                  <a:latin typeface="Montserrat" pitchFamily="2" charset="77"/>
                </a:rPr>
                <a:t>, non è detto che riesca a predire correttamente su repository non utilizzate durante la fase di training. Tale problema è dovuto alle variabili indipendenti utilizziate che causano problemi di adattamento del dominio.</a:t>
              </a:r>
            </a:p>
          </p:txBody>
        </p:sp>
      </p:grpSp>
    </p:spTree>
    <p:extLst>
      <p:ext uri="{BB962C8B-B14F-4D97-AF65-F5344CB8AC3E}">
        <p14:creationId xmlns:p14="http://schemas.microsoft.com/office/powerpoint/2010/main" val="770145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gradFill>
          <a:gsLst>
            <a:gs pos="8000">
              <a:schemeClr val="accent1">
                <a:lumMod val="45000"/>
                <a:lumOff val="55000"/>
                <a:alpha val="85676"/>
              </a:schemeClr>
            </a:gs>
            <a:gs pos="43000">
              <a:schemeClr val="accent1">
                <a:lumMod val="45000"/>
                <a:lumOff val="55000"/>
                <a:alpha val="81688"/>
              </a:schemeClr>
            </a:gs>
            <a:gs pos="94000">
              <a:schemeClr val="accent4">
                <a:lumMod val="40000"/>
                <a:lumOff val="60000"/>
              </a:schemeClr>
            </a:gs>
            <a:gs pos="56000">
              <a:schemeClr val="accent4">
                <a:lumMod val="40000"/>
                <a:lumOff val="60000"/>
              </a:schemeClr>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688652" y="54341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WPFP &amp; </a:t>
            </a:r>
            <a:r>
              <a:rPr lang="en">
                <a:solidFill>
                  <a:schemeClr val="accent3"/>
                </a:solidFill>
              </a:rPr>
              <a:t>CPFP</a:t>
            </a:r>
            <a:endParaRPr>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3E90988F-C0F7-98FF-F55F-82EFFABC652A}"/>
              </a:ext>
            </a:extLst>
          </p:cNvPr>
          <p:cNvSpPr txBox="1"/>
          <p:nvPr/>
        </p:nvSpPr>
        <p:spPr>
          <a:xfrm>
            <a:off x="264402" y="2228151"/>
            <a:ext cx="4098303" cy="1600438"/>
          </a:xfrm>
          <a:prstGeom prst="rect">
            <a:avLst/>
          </a:prstGeom>
          <a:noFill/>
        </p:spPr>
        <p:txBody>
          <a:bodyPr wrap="square" rtlCol="0">
            <a:spAutoFit/>
          </a:bodyPr>
          <a:lstStyle/>
          <a:p>
            <a:pPr algn="ctr"/>
            <a:r>
              <a:rPr lang="it-IT" b="1" dirty="0">
                <a:solidFill>
                  <a:srgbClr val="005D77"/>
                </a:solidFill>
                <a:latin typeface="Montserrat" pitchFamily="2" charset="77"/>
              </a:rPr>
              <a:t>Con una validazione </a:t>
            </a:r>
            <a:r>
              <a:rPr lang="it-IT" b="1" dirty="0" err="1">
                <a:solidFill>
                  <a:srgbClr val="005D77"/>
                </a:solidFill>
                <a:latin typeface="Montserrat" pitchFamily="2" charset="77"/>
              </a:rPr>
              <a:t>Within</a:t>
            </a:r>
            <a:r>
              <a:rPr lang="it-IT" b="1" dirty="0">
                <a:solidFill>
                  <a:srgbClr val="005D77"/>
                </a:solidFill>
                <a:latin typeface="Montserrat" pitchFamily="2" charset="77"/>
              </a:rPr>
              <a:t>-Project </a:t>
            </a:r>
            <a:r>
              <a:rPr lang="it-IT" b="1" dirty="0" err="1">
                <a:solidFill>
                  <a:srgbClr val="005D77"/>
                </a:solidFill>
                <a:latin typeface="Montserrat" pitchFamily="2" charset="77"/>
              </a:rPr>
              <a:t>Flakiness</a:t>
            </a:r>
            <a:r>
              <a:rPr lang="it-IT" b="1" dirty="0">
                <a:solidFill>
                  <a:srgbClr val="005D77"/>
                </a:solidFill>
                <a:latin typeface="Montserrat" pitchFamily="2" charset="77"/>
              </a:rPr>
              <a:t> </a:t>
            </a:r>
            <a:r>
              <a:rPr lang="it-IT" b="1" dirty="0" err="1">
                <a:solidFill>
                  <a:srgbClr val="005D77"/>
                </a:solidFill>
                <a:latin typeface="Montserrat" pitchFamily="2" charset="77"/>
              </a:rPr>
              <a:t>Prediction</a:t>
            </a:r>
            <a:r>
              <a:rPr lang="it-IT" b="1" dirty="0">
                <a:solidFill>
                  <a:srgbClr val="005D77"/>
                </a:solidFill>
                <a:latin typeface="Montserrat" pitchFamily="2" charset="77"/>
              </a:rPr>
              <a:t> (WPFP), si simula l’utilizzo della pipeline su repository di cui si conosce la </a:t>
            </a:r>
            <a:r>
              <a:rPr lang="it-IT" b="1" dirty="0" err="1">
                <a:solidFill>
                  <a:srgbClr val="005D77"/>
                </a:solidFill>
                <a:latin typeface="Montserrat" pitchFamily="2" charset="77"/>
              </a:rPr>
              <a:t>flakiness</a:t>
            </a:r>
            <a:r>
              <a:rPr lang="it-IT" b="1" dirty="0">
                <a:solidFill>
                  <a:srgbClr val="005D77"/>
                </a:solidFill>
                <a:latin typeface="Montserrat" pitchFamily="2" charset="77"/>
              </a:rPr>
              <a:t> della relativa suite di test. In tal caso la pipeline viene addestrata e testata su una singola repository alla volta.</a:t>
            </a:r>
          </a:p>
        </p:txBody>
      </p:sp>
      <p:sp>
        <p:nvSpPr>
          <p:cNvPr id="3" name="CasellaDiTesto 2">
            <a:extLst>
              <a:ext uri="{FF2B5EF4-FFF2-40B4-BE49-F238E27FC236}">
                <a16:creationId xmlns:a16="http://schemas.microsoft.com/office/drawing/2014/main" id="{590FE73B-61AD-01BF-D76A-EEBAD073A481}"/>
              </a:ext>
            </a:extLst>
          </p:cNvPr>
          <p:cNvSpPr txBox="1"/>
          <p:nvPr/>
        </p:nvSpPr>
        <p:spPr>
          <a:xfrm>
            <a:off x="4781295" y="2443595"/>
            <a:ext cx="4098303" cy="1169551"/>
          </a:xfrm>
          <a:prstGeom prst="rect">
            <a:avLst/>
          </a:prstGeom>
          <a:noFill/>
        </p:spPr>
        <p:txBody>
          <a:bodyPr wrap="square" rtlCol="0">
            <a:spAutoFit/>
          </a:bodyPr>
          <a:lstStyle/>
          <a:p>
            <a:pPr algn="ctr"/>
            <a:r>
              <a:rPr lang="it-IT" b="1" dirty="0">
                <a:solidFill>
                  <a:schemeClr val="accent3"/>
                </a:solidFill>
                <a:latin typeface="Montserrat" pitchFamily="2" charset="77"/>
              </a:rPr>
              <a:t>Con una validazione Cross-Project </a:t>
            </a:r>
            <a:r>
              <a:rPr lang="it-IT" b="1" dirty="0" err="1">
                <a:solidFill>
                  <a:schemeClr val="accent3"/>
                </a:solidFill>
                <a:latin typeface="Montserrat" pitchFamily="2" charset="77"/>
              </a:rPr>
              <a:t>Flakiness</a:t>
            </a:r>
            <a:r>
              <a:rPr lang="it-IT" b="1" dirty="0">
                <a:solidFill>
                  <a:schemeClr val="accent3"/>
                </a:solidFill>
                <a:latin typeface="Montserrat" pitchFamily="2" charset="77"/>
              </a:rPr>
              <a:t> </a:t>
            </a:r>
            <a:r>
              <a:rPr lang="it-IT" b="1" dirty="0" err="1">
                <a:solidFill>
                  <a:schemeClr val="accent3"/>
                </a:solidFill>
                <a:latin typeface="Montserrat" pitchFamily="2" charset="77"/>
              </a:rPr>
              <a:t>Prediction</a:t>
            </a:r>
            <a:r>
              <a:rPr lang="it-IT" b="1" dirty="0">
                <a:solidFill>
                  <a:schemeClr val="accent3"/>
                </a:solidFill>
                <a:latin typeface="Montserrat" pitchFamily="2" charset="77"/>
              </a:rPr>
              <a:t> (CPFP), si simula l’utilizzo della pipeline già addestrata su diverse </a:t>
            </a:r>
            <a:r>
              <a:rPr lang="it-IT" b="1" dirty="0" err="1">
                <a:solidFill>
                  <a:schemeClr val="accent3"/>
                </a:solidFill>
                <a:latin typeface="Montserrat" pitchFamily="2" charset="77"/>
              </a:rPr>
              <a:t>repositroy</a:t>
            </a:r>
            <a:r>
              <a:rPr lang="it-IT" b="1" dirty="0">
                <a:solidFill>
                  <a:schemeClr val="accent3"/>
                </a:solidFill>
                <a:latin typeface="Montserrat" pitchFamily="2" charset="77"/>
              </a:rPr>
              <a:t>, per predire la </a:t>
            </a:r>
            <a:r>
              <a:rPr lang="it-IT" b="1" dirty="0" err="1">
                <a:solidFill>
                  <a:schemeClr val="accent3"/>
                </a:solidFill>
                <a:latin typeface="Montserrat" pitchFamily="2" charset="77"/>
              </a:rPr>
              <a:t>flakiness</a:t>
            </a:r>
            <a:r>
              <a:rPr lang="it-IT" b="1" dirty="0">
                <a:solidFill>
                  <a:schemeClr val="accent3"/>
                </a:solidFill>
                <a:latin typeface="Montserrat" pitchFamily="2" charset="77"/>
              </a:rPr>
              <a:t> di una repository target.</a:t>
            </a:r>
          </a:p>
        </p:txBody>
      </p:sp>
      <p:sp>
        <p:nvSpPr>
          <p:cNvPr id="4" name="Google Shape;643;p42">
            <a:extLst>
              <a:ext uri="{FF2B5EF4-FFF2-40B4-BE49-F238E27FC236}">
                <a16:creationId xmlns:a16="http://schemas.microsoft.com/office/drawing/2014/main" id="{D8C90E6F-3CDD-952D-1F98-8303844DECEF}"/>
              </a:ext>
            </a:extLst>
          </p:cNvPr>
          <p:cNvSpPr txBox="1">
            <a:spLocks/>
          </p:cNvSpPr>
          <p:nvPr/>
        </p:nvSpPr>
        <p:spPr>
          <a:xfrm>
            <a:off x="1364940" y="1522186"/>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a:t>RQ1</a:t>
            </a:r>
            <a:endParaRPr lang="it-IT">
              <a:solidFill>
                <a:schemeClr val="accent3"/>
              </a:solidFill>
            </a:endParaRPr>
          </a:p>
        </p:txBody>
      </p:sp>
      <p:sp>
        <p:nvSpPr>
          <p:cNvPr id="5" name="Google Shape;643;p42">
            <a:extLst>
              <a:ext uri="{FF2B5EF4-FFF2-40B4-BE49-F238E27FC236}">
                <a16:creationId xmlns:a16="http://schemas.microsoft.com/office/drawing/2014/main" id="{06EA8503-9EF3-E0D1-62DA-41D6B2405DCD}"/>
              </a:ext>
            </a:extLst>
          </p:cNvPr>
          <p:cNvSpPr txBox="1">
            <a:spLocks/>
          </p:cNvSpPr>
          <p:nvPr/>
        </p:nvSpPr>
        <p:spPr>
          <a:xfrm>
            <a:off x="5945048" y="1493502"/>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a:solidFill>
                  <a:schemeClr val="accent3"/>
                </a:solidFill>
              </a:rPr>
              <a:t>RQ2</a:t>
            </a:r>
          </a:p>
        </p:txBody>
      </p:sp>
    </p:spTree>
    <p:extLst>
      <p:ext uri="{BB962C8B-B14F-4D97-AF65-F5344CB8AC3E}">
        <p14:creationId xmlns:p14="http://schemas.microsoft.com/office/powerpoint/2010/main" val="454802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8000">
              <a:schemeClr val="accent2">
                <a:alpha val="86000"/>
              </a:schemeClr>
            </a:gs>
            <a:gs pos="42000">
              <a:schemeClr val="accent1">
                <a:lumMod val="45000"/>
                <a:lumOff val="55000"/>
                <a:alpha val="82000"/>
              </a:schemeClr>
            </a:gs>
            <a:gs pos="56000">
              <a:srgbClr val="FCD1AC"/>
            </a:gs>
            <a:gs pos="96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54010" y="391734"/>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2800" dirty="0"/>
              <a:t>Whitin/</a:t>
            </a:r>
            <a:r>
              <a:rPr lang="en" sz="2800" dirty="0">
                <a:solidFill>
                  <a:srgbClr val="005D77"/>
                </a:solidFill>
              </a:rPr>
              <a:t>Cross</a:t>
            </a:r>
            <a:r>
              <a:rPr lang="en" sz="2800" dirty="0">
                <a:solidFill>
                  <a:schemeClr val="accent4"/>
                </a:solidFill>
              </a:rPr>
              <a:t> </a:t>
            </a:r>
            <a:r>
              <a:rPr lang="en" sz="2800" dirty="0">
                <a:solidFill>
                  <a:srgbClr val="005D77"/>
                </a:solidFill>
              </a:rPr>
              <a:t>-</a:t>
            </a:r>
            <a:r>
              <a:rPr lang="en" sz="2800" dirty="0">
                <a:solidFill>
                  <a:schemeClr val="accent4"/>
                </a:solidFill>
              </a:rPr>
              <a:t> </a:t>
            </a:r>
            <a:r>
              <a:rPr lang="en" sz="2800" dirty="0"/>
              <a:t>Project</a:t>
            </a:r>
            <a:br>
              <a:rPr lang="en" sz="2800" dirty="0"/>
            </a:br>
            <a:r>
              <a:rPr lang="en" sz="2800" dirty="0"/>
              <a:t>Flaky Test Prediction</a:t>
            </a:r>
            <a:endParaRPr sz="2800" dirty="0">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643;p42">
            <a:extLst>
              <a:ext uri="{FF2B5EF4-FFF2-40B4-BE49-F238E27FC236}">
                <a16:creationId xmlns:a16="http://schemas.microsoft.com/office/drawing/2014/main" id="{D8C90E6F-3CDD-952D-1F98-8303844DECEF}"/>
              </a:ext>
            </a:extLst>
          </p:cNvPr>
          <p:cNvSpPr txBox="1">
            <a:spLocks/>
          </p:cNvSpPr>
          <p:nvPr/>
        </p:nvSpPr>
        <p:spPr>
          <a:xfrm>
            <a:off x="1184708" y="1509004"/>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sz="3200" dirty="0"/>
              <a:t>RQ1</a:t>
            </a:r>
            <a:endParaRPr lang="it-IT" sz="3200" dirty="0">
              <a:solidFill>
                <a:schemeClr val="accent3"/>
              </a:solidFill>
            </a:endParaRPr>
          </a:p>
        </p:txBody>
      </p:sp>
      <p:sp>
        <p:nvSpPr>
          <p:cNvPr id="5" name="Google Shape;643;p42">
            <a:extLst>
              <a:ext uri="{FF2B5EF4-FFF2-40B4-BE49-F238E27FC236}">
                <a16:creationId xmlns:a16="http://schemas.microsoft.com/office/drawing/2014/main" id="{06EA8503-9EF3-E0D1-62DA-41D6B2405DCD}"/>
              </a:ext>
            </a:extLst>
          </p:cNvPr>
          <p:cNvSpPr txBox="1">
            <a:spLocks/>
          </p:cNvSpPr>
          <p:nvPr/>
        </p:nvSpPr>
        <p:spPr>
          <a:xfrm>
            <a:off x="5900865" y="1450523"/>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sz="3200" dirty="0">
                <a:solidFill>
                  <a:schemeClr val="accent3"/>
                </a:solidFill>
              </a:rPr>
              <a:t>RQ2</a:t>
            </a:r>
          </a:p>
        </p:txBody>
      </p:sp>
      <p:grpSp>
        <p:nvGrpSpPr>
          <p:cNvPr id="17" name="Gruppo 16">
            <a:extLst>
              <a:ext uri="{FF2B5EF4-FFF2-40B4-BE49-F238E27FC236}">
                <a16:creationId xmlns:a16="http://schemas.microsoft.com/office/drawing/2014/main" id="{6D051AE0-723F-D4B3-E0A3-BB6D31D41576}"/>
              </a:ext>
            </a:extLst>
          </p:cNvPr>
          <p:cNvGrpSpPr/>
          <p:nvPr/>
        </p:nvGrpSpPr>
        <p:grpSpPr>
          <a:xfrm>
            <a:off x="731166" y="2389520"/>
            <a:ext cx="2155802" cy="1709760"/>
            <a:chOff x="32113" y="2472905"/>
            <a:chExt cx="2714978" cy="2223188"/>
          </a:xfrm>
        </p:grpSpPr>
        <p:sp>
          <p:nvSpPr>
            <p:cNvPr id="7" name="Rettangolo con angoli arrotondati 6">
              <a:extLst>
                <a:ext uri="{FF2B5EF4-FFF2-40B4-BE49-F238E27FC236}">
                  <a16:creationId xmlns:a16="http://schemas.microsoft.com/office/drawing/2014/main" id="{1A5DC577-AAEA-A542-8577-8058CD28287C}"/>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CasellaDiTesto 9">
              <a:extLst>
                <a:ext uri="{FF2B5EF4-FFF2-40B4-BE49-F238E27FC236}">
                  <a16:creationId xmlns:a16="http://schemas.microsoft.com/office/drawing/2014/main" id="{5633631C-07EB-850D-4029-27531749EA97}"/>
                </a:ext>
              </a:extLst>
            </p:cNvPr>
            <p:cNvSpPr txBox="1"/>
            <p:nvPr/>
          </p:nvSpPr>
          <p:spPr>
            <a:xfrm rot="19568329">
              <a:off x="32113" y="2472905"/>
              <a:ext cx="1698210" cy="440219"/>
            </a:xfrm>
            <a:prstGeom prst="rect">
              <a:avLst/>
            </a:prstGeom>
            <a:noFill/>
          </p:spPr>
          <p:txBody>
            <a:bodyPr wrap="none" rtlCol="0">
              <a:spAutoFit/>
            </a:bodyPr>
            <a:lstStyle/>
            <a:p>
              <a:pPr algn="ctr"/>
              <a:r>
                <a:rPr lang="it-IT" sz="1600" b="1" dirty="0">
                  <a:solidFill>
                    <a:schemeClr val="tx1">
                      <a:lumMod val="75000"/>
                    </a:schemeClr>
                  </a:solidFill>
                  <a:latin typeface="Montserrat" pitchFamily="2" charset="77"/>
                </a:rPr>
                <a:t>Repository</a:t>
              </a:r>
            </a:p>
          </p:txBody>
        </p:sp>
        <p:sp>
          <p:nvSpPr>
            <p:cNvPr id="12" name="CasellaDiTesto 11">
              <a:extLst>
                <a:ext uri="{FF2B5EF4-FFF2-40B4-BE49-F238E27FC236}">
                  <a16:creationId xmlns:a16="http://schemas.microsoft.com/office/drawing/2014/main" id="{1728C077-7F1C-A2A6-97D6-837E16275BD9}"/>
                </a:ext>
              </a:extLst>
            </p:cNvPr>
            <p:cNvSpPr txBox="1"/>
            <p:nvPr/>
          </p:nvSpPr>
          <p:spPr>
            <a:xfrm>
              <a:off x="1478682" y="3221743"/>
              <a:ext cx="832146" cy="400200"/>
            </a:xfrm>
            <a:prstGeom prst="rect">
              <a:avLst/>
            </a:prstGeom>
            <a:noFill/>
          </p:spPr>
          <p:txBody>
            <a:bodyPr wrap="none" rtlCol="0">
              <a:spAutoFit/>
            </a:bodyPr>
            <a:lstStyle/>
            <a:p>
              <a:pPr algn="ctr"/>
              <a:r>
                <a:rPr lang="it-IT" b="1" dirty="0">
                  <a:solidFill>
                    <a:schemeClr val="tx1">
                      <a:lumMod val="75000"/>
                    </a:schemeClr>
                  </a:solidFill>
                  <a:latin typeface="Montserrat" pitchFamily="2" charset="77"/>
                </a:rPr>
                <a:t>Train</a:t>
              </a:r>
            </a:p>
          </p:txBody>
        </p:sp>
        <p:sp>
          <p:nvSpPr>
            <p:cNvPr id="13" name="CasellaDiTesto 12">
              <a:extLst>
                <a:ext uri="{FF2B5EF4-FFF2-40B4-BE49-F238E27FC236}">
                  <a16:creationId xmlns:a16="http://schemas.microsoft.com/office/drawing/2014/main" id="{29C069AC-C909-2996-3BAC-C41F4364CA30}"/>
                </a:ext>
              </a:extLst>
            </p:cNvPr>
            <p:cNvSpPr txBox="1"/>
            <p:nvPr/>
          </p:nvSpPr>
          <p:spPr>
            <a:xfrm>
              <a:off x="1496757" y="4180627"/>
              <a:ext cx="733226" cy="400200"/>
            </a:xfrm>
            <a:prstGeom prst="rect">
              <a:avLst/>
            </a:prstGeom>
            <a:noFill/>
          </p:spPr>
          <p:txBody>
            <a:bodyPr wrap="none" rtlCol="0">
              <a:spAutoFit/>
            </a:bodyPr>
            <a:lstStyle/>
            <a:p>
              <a:pPr algn="ctr"/>
              <a:r>
                <a:rPr lang="it-IT" b="1" dirty="0">
                  <a:solidFill>
                    <a:schemeClr val="tx1">
                      <a:lumMod val="75000"/>
                    </a:schemeClr>
                  </a:solidFill>
                  <a:latin typeface="Montserrat" pitchFamily="2" charset="77"/>
                </a:rPr>
                <a:t>Test</a:t>
              </a:r>
            </a:p>
          </p:txBody>
        </p:sp>
        <p:cxnSp>
          <p:nvCxnSpPr>
            <p:cNvPr id="16" name="Connettore 1 15">
              <a:extLst>
                <a:ext uri="{FF2B5EF4-FFF2-40B4-BE49-F238E27FC236}">
                  <a16:creationId xmlns:a16="http://schemas.microsoft.com/office/drawing/2014/main" id="{730B22FC-333D-D4E0-E430-4058CD16BFA9}"/>
                </a:ext>
              </a:extLst>
            </p:cNvPr>
            <p:cNvCxnSpPr>
              <a:cxnSpLocks/>
            </p:cNvCxnSpPr>
            <p:nvPr/>
          </p:nvCxnSpPr>
          <p:spPr>
            <a:xfrm>
              <a:off x="1042422" y="4073890"/>
              <a:ext cx="1704669" cy="0"/>
            </a:xfrm>
            <a:prstGeom prst="line">
              <a:avLst/>
            </a:prstGeom>
            <a:ln w="28575"/>
          </p:spPr>
          <p:style>
            <a:lnRef idx="1">
              <a:schemeClr val="dk1"/>
            </a:lnRef>
            <a:fillRef idx="0">
              <a:schemeClr val="dk1"/>
            </a:fillRef>
            <a:effectRef idx="0">
              <a:schemeClr val="dk1"/>
            </a:effectRef>
            <a:fontRef idx="minor">
              <a:schemeClr val="tx1"/>
            </a:fontRef>
          </p:style>
        </p:cxnSp>
      </p:grpSp>
      <p:grpSp>
        <p:nvGrpSpPr>
          <p:cNvPr id="49" name="Gruppo 48">
            <a:extLst>
              <a:ext uri="{FF2B5EF4-FFF2-40B4-BE49-F238E27FC236}">
                <a16:creationId xmlns:a16="http://schemas.microsoft.com/office/drawing/2014/main" id="{3A3B177B-1BC3-B1BE-6EAE-2AD4C394AD29}"/>
              </a:ext>
            </a:extLst>
          </p:cNvPr>
          <p:cNvGrpSpPr/>
          <p:nvPr/>
        </p:nvGrpSpPr>
        <p:grpSpPr>
          <a:xfrm>
            <a:off x="5193823" y="2236330"/>
            <a:ext cx="3612177" cy="2182312"/>
            <a:chOff x="5158998" y="2110210"/>
            <a:chExt cx="3612177" cy="2182312"/>
          </a:xfrm>
        </p:grpSpPr>
        <p:grpSp>
          <p:nvGrpSpPr>
            <p:cNvPr id="18" name="Gruppo 17">
              <a:extLst>
                <a:ext uri="{FF2B5EF4-FFF2-40B4-BE49-F238E27FC236}">
                  <a16:creationId xmlns:a16="http://schemas.microsoft.com/office/drawing/2014/main" id="{95B85580-D6C4-5EFF-01E8-357D13CD2C80}"/>
                </a:ext>
              </a:extLst>
            </p:cNvPr>
            <p:cNvGrpSpPr/>
            <p:nvPr/>
          </p:nvGrpSpPr>
          <p:grpSpPr>
            <a:xfrm>
              <a:off x="5158998" y="2583283"/>
              <a:ext cx="833882" cy="466841"/>
              <a:chOff x="932519" y="2731826"/>
              <a:chExt cx="1911079" cy="1964267"/>
            </a:xfrm>
          </p:grpSpPr>
          <p:sp>
            <p:nvSpPr>
              <p:cNvPr id="19" name="Rettangolo con angoli arrotondati 18">
                <a:extLst>
                  <a:ext uri="{FF2B5EF4-FFF2-40B4-BE49-F238E27FC236}">
                    <a16:creationId xmlns:a16="http://schemas.microsoft.com/office/drawing/2014/main" id="{21F018DC-C305-BAAE-E244-8A5D75E95DA2}"/>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B891D30C-B3D2-4A8D-F37F-A38A5B50514E}"/>
                  </a:ext>
                </a:extLst>
              </p:cNvPr>
              <p:cNvSpPr txBox="1"/>
              <p:nvPr/>
            </p:nvSpPr>
            <p:spPr>
              <a:xfrm rot="20325492">
                <a:off x="932519" y="3266204"/>
                <a:ext cx="1911079" cy="906496"/>
              </a:xfrm>
              <a:prstGeom prst="rect">
                <a:avLst/>
              </a:prstGeom>
              <a:noFill/>
            </p:spPr>
            <p:txBody>
              <a:bodyPr wrap="none" rtlCol="0">
                <a:spAutoFit/>
              </a:bodyPr>
              <a:lstStyle/>
              <a:p>
                <a:pPr algn="ctr"/>
                <a:r>
                  <a:rPr lang="it-IT" sz="800" b="1" dirty="0">
                    <a:solidFill>
                      <a:schemeClr val="tx1">
                        <a:lumMod val="75000"/>
                      </a:schemeClr>
                    </a:solidFill>
                    <a:latin typeface="Montserrat" pitchFamily="2" charset="77"/>
                  </a:rPr>
                  <a:t>Repository 1</a:t>
                </a:r>
              </a:p>
            </p:txBody>
          </p:sp>
        </p:grpSp>
        <p:grpSp>
          <p:nvGrpSpPr>
            <p:cNvPr id="24" name="Gruppo 23">
              <a:extLst>
                <a:ext uri="{FF2B5EF4-FFF2-40B4-BE49-F238E27FC236}">
                  <a16:creationId xmlns:a16="http://schemas.microsoft.com/office/drawing/2014/main" id="{4B62E632-8D29-66C4-EA1C-F395389AB038}"/>
                </a:ext>
              </a:extLst>
            </p:cNvPr>
            <p:cNvGrpSpPr/>
            <p:nvPr/>
          </p:nvGrpSpPr>
          <p:grpSpPr>
            <a:xfrm>
              <a:off x="6187192" y="2110210"/>
              <a:ext cx="854722" cy="484570"/>
              <a:chOff x="904765" y="2731826"/>
              <a:chExt cx="1966595" cy="1964267"/>
            </a:xfrm>
          </p:grpSpPr>
          <p:sp>
            <p:nvSpPr>
              <p:cNvPr id="25" name="Rettangolo con angoli arrotondati 24">
                <a:extLst>
                  <a:ext uri="{FF2B5EF4-FFF2-40B4-BE49-F238E27FC236}">
                    <a16:creationId xmlns:a16="http://schemas.microsoft.com/office/drawing/2014/main" id="{324A36FA-16CA-5E76-FF27-81B09CB912A7}"/>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CasellaDiTesto 25">
                <a:extLst>
                  <a:ext uri="{FF2B5EF4-FFF2-40B4-BE49-F238E27FC236}">
                    <a16:creationId xmlns:a16="http://schemas.microsoft.com/office/drawing/2014/main" id="{6DD3CAA2-2367-98A0-D28E-6AC12CABC137}"/>
                  </a:ext>
                </a:extLst>
              </p:cNvPr>
              <p:cNvSpPr txBox="1"/>
              <p:nvPr/>
            </p:nvSpPr>
            <p:spPr>
              <a:xfrm rot="20325492">
                <a:off x="904765" y="3282791"/>
                <a:ext cx="1966595" cy="873330"/>
              </a:xfrm>
              <a:prstGeom prst="rect">
                <a:avLst/>
              </a:prstGeom>
              <a:noFill/>
            </p:spPr>
            <p:txBody>
              <a:bodyPr wrap="none" rtlCol="0">
                <a:spAutoFit/>
              </a:bodyPr>
              <a:lstStyle/>
              <a:p>
                <a:pPr algn="ctr"/>
                <a:r>
                  <a:rPr lang="it-IT" sz="800" b="1" dirty="0">
                    <a:solidFill>
                      <a:schemeClr val="tx1">
                        <a:lumMod val="75000"/>
                      </a:schemeClr>
                    </a:solidFill>
                    <a:latin typeface="Montserrat" pitchFamily="2" charset="77"/>
                  </a:rPr>
                  <a:t>Repository 2</a:t>
                </a:r>
              </a:p>
            </p:txBody>
          </p:sp>
        </p:grpSp>
        <p:grpSp>
          <p:nvGrpSpPr>
            <p:cNvPr id="27" name="Gruppo 26">
              <a:extLst>
                <a:ext uri="{FF2B5EF4-FFF2-40B4-BE49-F238E27FC236}">
                  <a16:creationId xmlns:a16="http://schemas.microsoft.com/office/drawing/2014/main" id="{A3D62DEB-DA30-D4FE-8E2B-F6C0A619BDEE}"/>
                </a:ext>
              </a:extLst>
            </p:cNvPr>
            <p:cNvGrpSpPr/>
            <p:nvPr/>
          </p:nvGrpSpPr>
          <p:grpSpPr>
            <a:xfrm>
              <a:off x="7443036" y="2596877"/>
              <a:ext cx="877163" cy="484570"/>
              <a:chOff x="853282" y="2731826"/>
              <a:chExt cx="2069562" cy="1964267"/>
            </a:xfrm>
          </p:grpSpPr>
          <p:sp>
            <p:nvSpPr>
              <p:cNvPr id="28" name="Rettangolo con angoli arrotondati 27">
                <a:extLst>
                  <a:ext uri="{FF2B5EF4-FFF2-40B4-BE49-F238E27FC236}">
                    <a16:creationId xmlns:a16="http://schemas.microsoft.com/office/drawing/2014/main" id="{E138CDC5-506E-DDF7-673C-40C02E866E0B}"/>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asellaDiTesto 28">
                <a:extLst>
                  <a:ext uri="{FF2B5EF4-FFF2-40B4-BE49-F238E27FC236}">
                    <a16:creationId xmlns:a16="http://schemas.microsoft.com/office/drawing/2014/main" id="{3D3A11C6-C3A0-9944-BBC4-5461E0AB14CB}"/>
                  </a:ext>
                </a:extLst>
              </p:cNvPr>
              <p:cNvSpPr txBox="1"/>
              <p:nvPr/>
            </p:nvSpPr>
            <p:spPr>
              <a:xfrm rot="20325492">
                <a:off x="853282" y="3282791"/>
                <a:ext cx="2069562" cy="873330"/>
              </a:xfrm>
              <a:prstGeom prst="rect">
                <a:avLst/>
              </a:prstGeom>
              <a:noFill/>
            </p:spPr>
            <p:txBody>
              <a:bodyPr wrap="none" rtlCol="0">
                <a:spAutoFit/>
              </a:bodyPr>
              <a:lstStyle/>
              <a:p>
                <a:pPr algn="ctr"/>
                <a:r>
                  <a:rPr lang="it-IT" sz="800" b="1" dirty="0">
                    <a:solidFill>
                      <a:schemeClr val="tx1">
                        <a:lumMod val="75000"/>
                      </a:schemeClr>
                    </a:solidFill>
                    <a:latin typeface="Montserrat" pitchFamily="2" charset="77"/>
                  </a:rPr>
                  <a:t>Repository </a:t>
                </a:r>
                <a:r>
                  <a:rPr lang="it-IT" sz="800" b="1" dirty="0" err="1">
                    <a:solidFill>
                      <a:schemeClr val="tx1">
                        <a:lumMod val="75000"/>
                      </a:schemeClr>
                    </a:solidFill>
                    <a:latin typeface="Montserrat" pitchFamily="2" charset="77"/>
                  </a:rPr>
                  <a:t>N</a:t>
                </a:r>
                <a:endParaRPr lang="it-IT" sz="800" b="1" dirty="0">
                  <a:solidFill>
                    <a:schemeClr val="tx1">
                      <a:lumMod val="75000"/>
                    </a:schemeClr>
                  </a:solidFill>
                  <a:latin typeface="Montserrat" pitchFamily="2" charset="77"/>
                </a:endParaRPr>
              </a:p>
            </p:txBody>
          </p:sp>
        </p:grpSp>
        <p:grpSp>
          <p:nvGrpSpPr>
            <p:cNvPr id="30" name="Gruppo 29">
              <a:extLst>
                <a:ext uri="{FF2B5EF4-FFF2-40B4-BE49-F238E27FC236}">
                  <a16:creationId xmlns:a16="http://schemas.microsoft.com/office/drawing/2014/main" id="{8400EB7A-5656-D16D-1FDB-B0F665DD7871}"/>
                </a:ext>
              </a:extLst>
            </p:cNvPr>
            <p:cNvGrpSpPr/>
            <p:nvPr/>
          </p:nvGrpSpPr>
          <p:grpSpPr>
            <a:xfrm>
              <a:off x="7903629" y="3826590"/>
              <a:ext cx="867546" cy="465932"/>
              <a:chOff x="876388" y="2731826"/>
              <a:chExt cx="2023348" cy="1964267"/>
            </a:xfrm>
          </p:grpSpPr>
          <p:sp>
            <p:nvSpPr>
              <p:cNvPr id="31" name="Rettangolo con angoli arrotondati 30">
                <a:extLst>
                  <a:ext uri="{FF2B5EF4-FFF2-40B4-BE49-F238E27FC236}">
                    <a16:creationId xmlns:a16="http://schemas.microsoft.com/office/drawing/2014/main" id="{59CF5134-DAB7-C213-2FAF-CF9EEDB0617E}"/>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CasellaDiTesto 31">
                <a:extLst>
                  <a:ext uri="{FF2B5EF4-FFF2-40B4-BE49-F238E27FC236}">
                    <a16:creationId xmlns:a16="http://schemas.microsoft.com/office/drawing/2014/main" id="{9968AEB7-76FA-CA5B-8386-6AEF87BE36A5}"/>
                  </a:ext>
                </a:extLst>
              </p:cNvPr>
              <p:cNvSpPr txBox="1"/>
              <p:nvPr/>
            </p:nvSpPr>
            <p:spPr>
              <a:xfrm rot="20325492">
                <a:off x="876388" y="3265325"/>
                <a:ext cx="2023348" cy="908265"/>
              </a:xfrm>
              <a:prstGeom prst="rect">
                <a:avLst/>
              </a:prstGeom>
              <a:noFill/>
            </p:spPr>
            <p:txBody>
              <a:bodyPr wrap="none" rtlCol="0">
                <a:spAutoFit/>
              </a:bodyPr>
              <a:lstStyle/>
              <a:p>
                <a:pPr algn="ctr"/>
                <a:r>
                  <a:rPr lang="it-IT" sz="800" b="1" dirty="0">
                    <a:solidFill>
                      <a:schemeClr val="tx1">
                        <a:lumMod val="75000"/>
                      </a:schemeClr>
                    </a:solidFill>
                    <a:latin typeface="Montserrat" pitchFamily="2" charset="77"/>
                  </a:rPr>
                  <a:t>Repository X</a:t>
                </a:r>
              </a:p>
            </p:txBody>
          </p:sp>
        </p:grpSp>
        <p:grpSp>
          <p:nvGrpSpPr>
            <p:cNvPr id="39" name="Gruppo 38">
              <a:extLst>
                <a:ext uri="{FF2B5EF4-FFF2-40B4-BE49-F238E27FC236}">
                  <a16:creationId xmlns:a16="http://schemas.microsoft.com/office/drawing/2014/main" id="{5DC6B039-6DA5-7884-880E-F8926C4DC8E4}"/>
                </a:ext>
              </a:extLst>
            </p:cNvPr>
            <p:cNvGrpSpPr/>
            <p:nvPr/>
          </p:nvGrpSpPr>
          <p:grpSpPr>
            <a:xfrm>
              <a:off x="5938136" y="2839159"/>
              <a:ext cx="1373027" cy="1401147"/>
              <a:chOff x="261519" y="2281114"/>
              <a:chExt cx="2485572" cy="2414979"/>
            </a:xfrm>
          </p:grpSpPr>
          <p:sp>
            <p:nvSpPr>
              <p:cNvPr id="40" name="Rettangolo con angoli arrotondati 39">
                <a:extLst>
                  <a:ext uri="{FF2B5EF4-FFF2-40B4-BE49-F238E27FC236}">
                    <a16:creationId xmlns:a16="http://schemas.microsoft.com/office/drawing/2014/main" id="{29D5D39E-6124-A5B8-A473-626D2F41BBBD}"/>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schemeClr>
              </a:solidFill>
              <a:ln>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CasellaDiTesto 40">
                <a:extLst>
                  <a:ext uri="{FF2B5EF4-FFF2-40B4-BE49-F238E27FC236}">
                    <a16:creationId xmlns:a16="http://schemas.microsoft.com/office/drawing/2014/main" id="{0E661504-0532-2E17-518C-230AE547D18C}"/>
                  </a:ext>
                </a:extLst>
              </p:cNvPr>
              <p:cNvSpPr txBox="1"/>
              <p:nvPr/>
            </p:nvSpPr>
            <p:spPr>
              <a:xfrm rot="20325492">
                <a:off x="261519" y="2281114"/>
                <a:ext cx="1561802" cy="530476"/>
              </a:xfrm>
              <a:prstGeom prst="rect">
                <a:avLst/>
              </a:prstGeom>
              <a:noFill/>
            </p:spPr>
            <p:txBody>
              <a:bodyPr wrap="none" rtlCol="0">
                <a:spAutoFit/>
              </a:bodyPr>
              <a:lstStyle/>
              <a:p>
                <a:pPr algn="ctr"/>
                <a:r>
                  <a:rPr lang="it-IT" b="1" dirty="0">
                    <a:solidFill>
                      <a:schemeClr val="tx1">
                        <a:lumMod val="75000"/>
                      </a:schemeClr>
                    </a:solidFill>
                    <a:latin typeface="Montserrat" pitchFamily="2" charset="77"/>
                  </a:rPr>
                  <a:t>Project</a:t>
                </a:r>
              </a:p>
            </p:txBody>
          </p:sp>
          <p:sp>
            <p:nvSpPr>
              <p:cNvPr id="42" name="CasellaDiTesto 41">
                <a:extLst>
                  <a:ext uri="{FF2B5EF4-FFF2-40B4-BE49-F238E27FC236}">
                    <a16:creationId xmlns:a16="http://schemas.microsoft.com/office/drawing/2014/main" id="{4196A6AF-67AA-34B1-96A3-14873E8543DA}"/>
                  </a:ext>
                </a:extLst>
              </p:cNvPr>
              <p:cNvSpPr txBox="1"/>
              <p:nvPr/>
            </p:nvSpPr>
            <p:spPr>
              <a:xfrm>
                <a:off x="1478682" y="3221743"/>
                <a:ext cx="832146" cy="400200"/>
              </a:xfrm>
              <a:prstGeom prst="rect">
                <a:avLst/>
              </a:prstGeom>
              <a:noFill/>
            </p:spPr>
            <p:txBody>
              <a:bodyPr wrap="none" rtlCol="0">
                <a:spAutoFit/>
              </a:bodyPr>
              <a:lstStyle/>
              <a:p>
                <a:pPr algn="ctr"/>
                <a:r>
                  <a:rPr lang="it-IT" b="1" dirty="0">
                    <a:solidFill>
                      <a:schemeClr val="tx1">
                        <a:lumMod val="75000"/>
                      </a:schemeClr>
                    </a:solidFill>
                    <a:latin typeface="Montserrat" pitchFamily="2" charset="77"/>
                  </a:rPr>
                  <a:t>Train</a:t>
                </a:r>
              </a:p>
            </p:txBody>
          </p:sp>
          <p:sp>
            <p:nvSpPr>
              <p:cNvPr id="43" name="CasellaDiTesto 42">
                <a:extLst>
                  <a:ext uri="{FF2B5EF4-FFF2-40B4-BE49-F238E27FC236}">
                    <a16:creationId xmlns:a16="http://schemas.microsoft.com/office/drawing/2014/main" id="{842F03F4-01A8-2963-5735-63884A4291DD}"/>
                  </a:ext>
                </a:extLst>
              </p:cNvPr>
              <p:cNvSpPr txBox="1"/>
              <p:nvPr/>
            </p:nvSpPr>
            <p:spPr>
              <a:xfrm>
                <a:off x="1575163" y="4151677"/>
                <a:ext cx="733226" cy="400200"/>
              </a:xfrm>
              <a:prstGeom prst="rect">
                <a:avLst/>
              </a:prstGeom>
              <a:noFill/>
            </p:spPr>
            <p:txBody>
              <a:bodyPr wrap="none" rtlCol="0">
                <a:spAutoFit/>
              </a:bodyPr>
              <a:lstStyle/>
              <a:p>
                <a:pPr algn="ctr"/>
                <a:r>
                  <a:rPr lang="it-IT" b="1" dirty="0">
                    <a:solidFill>
                      <a:schemeClr val="tx1">
                        <a:lumMod val="75000"/>
                      </a:schemeClr>
                    </a:solidFill>
                    <a:latin typeface="Montserrat" pitchFamily="2" charset="77"/>
                  </a:rPr>
                  <a:t>Test</a:t>
                </a:r>
              </a:p>
            </p:txBody>
          </p:sp>
          <p:cxnSp>
            <p:nvCxnSpPr>
              <p:cNvPr id="44" name="Connettore 1 43">
                <a:extLst>
                  <a:ext uri="{FF2B5EF4-FFF2-40B4-BE49-F238E27FC236}">
                    <a16:creationId xmlns:a16="http://schemas.microsoft.com/office/drawing/2014/main" id="{733F3579-7928-CB86-AC82-CAB3B3D9F2EA}"/>
                  </a:ext>
                </a:extLst>
              </p:cNvPr>
              <p:cNvCxnSpPr>
                <a:cxnSpLocks/>
              </p:cNvCxnSpPr>
              <p:nvPr/>
            </p:nvCxnSpPr>
            <p:spPr>
              <a:xfrm>
                <a:off x="1042422" y="4082611"/>
                <a:ext cx="1704669" cy="0"/>
              </a:xfrm>
              <a:prstGeom prst="line">
                <a:avLst/>
              </a:prstGeom>
              <a:ln w="28575"/>
            </p:spPr>
            <p:style>
              <a:lnRef idx="1">
                <a:schemeClr val="dk1"/>
              </a:lnRef>
              <a:fillRef idx="0">
                <a:schemeClr val="dk1"/>
              </a:fillRef>
              <a:effectRef idx="0">
                <a:schemeClr val="dk1"/>
              </a:effectRef>
              <a:fontRef idx="minor">
                <a:schemeClr val="tx1"/>
              </a:fontRef>
            </p:style>
          </p:cxnSp>
        </p:grpSp>
        <p:sp>
          <p:nvSpPr>
            <p:cNvPr id="45" name="Arco 44">
              <a:extLst>
                <a:ext uri="{FF2B5EF4-FFF2-40B4-BE49-F238E27FC236}">
                  <a16:creationId xmlns:a16="http://schemas.microsoft.com/office/drawing/2014/main" id="{319E2B03-3C0D-8745-DDCF-1CDD9AE14048}"/>
                </a:ext>
              </a:extLst>
            </p:cNvPr>
            <p:cNvSpPr/>
            <p:nvPr/>
          </p:nvSpPr>
          <p:spPr>
            <a:xfrm rot="10618905">
              <a:off x="5881213" y="2867077"/>
              <a:ext cx="589783" cy="737440"/>
            </a:xfrm>
            <a:prstGeom prst="arc">
              <a:avLst>
                <a:gd name="adj1" fmla="val 16094684"/>
                <a:gd name="adj2" fmla="val 140207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6" name="Arco 45">
              <a:extLst>
                <a:ext uri="{FF2B5EF4-FFF2-40B4-BE49-F238E27FC236}">
                  <a16:creationId xmlns:a16="http://schemas.microsoft.com/office/drawing/2014/main" id="{F8C11727-0F69-EFE3-6B0E-630DD5B3A51F}"/>
                </a:ext>
              </a:extLst>
            </p:cNvPr>
            <p:cNvSpPr/>
            <p:nvPr/>
          </p:nvSpPr>
          <p:spPr>
            <a:xfrm rot="4877763">
              <a:off x="7027340" y="2807506"/>
              <a:ext cx="589783" cy="737440"/>
            </a:xfrm>
            <a:prstGeom prst="arc">
              <a:avLst>
                <a:gd name="adj1" fmla="val 16300811"/>
                <a:gd name="adj2" fmla="val 140207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7" name="Arco 46">
              <a:extLst>
                <a:ext uri="{FF2B5EF4-FFF2-40B4-BE49-F238E27FC236}">
                  <a16:creationId xmlns:a16="http://schemas.microsoft.com/office/drawing/2014/main" id="{06D9246C-3C5D-0420-476E-8D733DD6F659}"/>
                </a:ext>
              </a:extLst>
            </p:cNvPr>
            <p:cNvSpPr/>
            <p:nvPr/>
          </p:nvSpPr>
          <p:spPr>
            <a:xfrm rot="21379747">
              <a:off x="6358889" y="2568169"/>
              <a:ext cx="589783" cy="737440"/>
            </a:xfrm>
            <a:prstGeom prst="arc">
              <a:avLst>
                <a:gd name="adj1" fmla="val 18374101"/>
                <a:gd name="adj2" fmla="val 140207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8" name="Arco 47">
              <a:extLst>
                <a:ext uri="{FF2B5EF4-FFF2-40B4-BE49-F238E27FC236}">
                  <a16:creationId xmlns:a16="http://schemas.microsoft.com/office/drawing/2014/main" id="{0C50B7AE-DDF8-FF2D-24AE-A2E748B31742}"/>
                </a:ext>
              </a:extLst>
            </p:cNvPr>
            <p:cNvSpPr/>
            <p:nvPr/>
          </p:nvSpPr>
          <p:spPr>
            <a:xfrm rot="6858155">
              <a:off x="7279287" y="3604440"/>
              <a:ext cx="589783" cy="737440"/>
            </a:xfrm>
            <a:prstGeom prst="arc">
              <a:avLst>
                <a:gd name="adj1" fmla="val 16300811"/>
                <a:gd name="adj2" fmla="val 140207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grpSp>
    </p:spTree>
    <p:extLst>
      <p:ext uri="{BB962C8B-B14F-4D97-AF65-F5344CB8AC3E}">
        <p14:creationId xmlns:p14="http://schemas.microsoft.com/office/powerpoint/2010/main" val="26132802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8000">
              <a:schemeClr val="accent2">
                <a:alpha val="86000"/>
              </a:schemeClr>
            </a:gs>
            <a:gs pos="42000">
              <a:schemeClr val="accent1">
                <a:lumMod val="45000"/>
                <a:lumOff val="55000"/>
                <a:alpha val="82000"/>
              </a:schemeClr>
            </a:gs>
            <a:gs pos="56000">
              <a:srgbClr val="FCD1AC"/>
            </a:gs>
            <a:gs pos="96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54010" y="391734"/>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2800" dirty="0"/>
              <a:t>Whitin/</a:t>
            </a:r>
            <a:r>
              <a:rPr lang="en" sz="2800" dirty="0">
                <a:solidFill>
                  <a:srgbClr val="005D77"/>
                </a:solidFill>
              </a:rPr>
              <a:t>Cross</a:t>
            </a:r>
            <a:r>
              <a:rPr lang="en" sz="2800" dirty="0">
                <a:solidFill>
                  <a:schemeClr val="accent4"/>
                </a:solidFill>
              </a:rPr>
              <a:t> </a:t>
            </a:r>
            <a:r>
              <a:rPr lang="en" sz="2800" dirty="0">
                <a:solidFill>
                  <a:srgbClr val="005D77"/>
                </a:solidFill>
              </a:rPr>
              <a:t>-</a:t>
            </a:r>
            <a:r>
              <a:rPr lang="en" sz="2800" dirty="0">
                <a:solidFill>
                  <a:schemeClr val="accent4"/>
                </a:solidFill>
              </a:rPr>
              <a:t> </a:t>
            </a:r>
            <a:r>
              <a:rPr lang="en" sz="2800" dirty="0"/>
              <a:t>Project</a:t>
            </a:r>
            <a:br>
              <a:rPr lang="en" sz="2800" dirty="0"/>
            </a:br>
            <a:r>
              <a:rPr lang="en" sz="2800" dirty="0"/>
              <a:t>Flaky Test Prediction</a:t>
            </a:r>
            <a:endParaRPr sz="2800" dirty="0">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643;p42">
            <a:extLst>
              <a:ext uri="{FF2B5EF4-FFF2-40B4-BE49-F238E27FC236}">
                <a16:creationId xmlns:a16="http://schemas.microsoft.com/office/drawing/2014/main" id="{D8C90E6F-3CDD-952D-1F98-8303844DECEF}"/>
              </a:ext>
            </a:extLst>
          </p:cNvPr>
          <p:cNvSpPr txBox="1">
            <a:spLocks/>
          </p:cNvSpPr>
          <p:nvPr/>
        </p:nvSpPr>
        <p:spPr>
          <a:xfrm>
            <a:off x="1184708" y="1509004"/>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sz="3200" dirty="0"/>
              <a:t>RQ1</a:t>
            </a:r>
            <a:endParaRPr lang="it-IT" sz="3200" dirty="0">
              <a:solidFill>
                <a:schemeClr val="accent3"/>
              </a:solidFill>
            </a:endParaRPr>
          </a:p>
        </p:txBody>
      </p:sp>
      <p:sp>
        <p:nvSpPr>
          <p:cNvPr id="5" name="Google Shape;643;p42">
            <a:extLst>
              <a:ext uri="{FF2B5EF4-FFF2-40B4-BE49-F238E27FC236}">
                <a16:creationId xmlns:a16="http://schemas.microsoft.com/office/drawing/2014/main" id="{06EA8503-9EF3-E0D1-62DA-41D6B2405DCD}"/>
              </a:ext>
            </a:extLst>
          </p:cNvPr>
          <p:cNvSpPr txBox="1">
            <a:spLocks/>
          </p:cNvSpPr>
          <p:nvPr/>
        </p:nvSpPr>
        <p:spPr>
          <a:xfrm>
            <a:off x="5900865" y="1450523"/>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sz="3200" dirty="0">
                <a:solidFill>
                  <a:schemeClr val="accent3"/>
                </a:solidFill>
              </a:rPr>
              <a:t>RQ2</a:t>
            </a:r>
          </a:p>
        </p:txBody>
      </p:sp>
      <p:grpSp>
        <p:nvGrpSpPr>
          <p:cNvPr id="17" name="Gruppo 16">
            <a:extLst>
              <a:ext uri="{FF2B5EF4-FFF2-40B4-BE49-F238E27FC236}">
                <a16:creationId xmlns:a16="http://schemas.microsoft.com/office/drawing/2014/main" id="{6D051AE0-723F-D4B3-E0A3-BB6D31D41576}"/>
              </a:ext>
            </a:extLst>
          </p:cNvPr>
          <p:cNvGrpSpPr/>
          <p:nvPr/>
        </p:nvGrpSpPr>
        <p:grpSpPr>
          <a:xfrm>
            <a:off x="731166" y="2389520"/>
            <a:ext cx="2155802" cy="1709760"/>
            <a:chOff x="32113" y="2472905"/>
            <a:chExt cx="2714978" cy="2223188"/>
          </a:xfrm>
        </p:grpSpPr>
        <p:sp>
          <p:nvSpPr>
            <p:cNvPr id="7" name="Rettangolo con angoli arrotondati 6">
              <a:extLst>
                <a:ext uri="{FF2B5EF4-FFF2-40B4-BE49-F238E27FC236}">
                  <a16:creationId xmlns:a16="http://schemas.microsoft.com/office/drawing/2014/main" id="{1A5DC577-AAEA-A542-8577-8058CD28287C}"/>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CasellaDiTesto 9">
              <a:extLst>
                <a:ext uri="{FF2B5EF4-FFF2-40B4-BE49-F238E27FC236}">
                  <a16:creationId xmlns:a16="http://schemas.microsoft.com/office/drawing/2014/main" id="{5633631C-07EB-850D-4029-27531749EA97}"/>
                </a:ext>
              </a:extLst>
            </p:cNvPr>
            <p:cNvSpPr txBox="1"/>
            <p:nvPr/>
          </p:nvSpPr>
          <p:spPr>
            <a:xfrm rot="19568329">
              <a:off x="32113" y="2472905"/>
              <a:ext cx="1698210" cy="440219"/>
            </a:xfrm>
            <a:prstGeom prst="rect">
              <a:avLst/>
            </a:prstGeom>
            <a:noFill/>
          </p:spPr>
          <p:txBody>
            <a:bodyPr wrap="none" rtlCol="0">
              <a:spAutoFit/>
            </a:bodyPr>
            <a:lstStyle/>
            <a:p>
              <a:pPr algn="ctr"/>
              <a:r>
                <a:rPr lang="it-IT" sz="1600" b="1" dirty="0">
                  <a:solidFill>
                    <a:schemeClr val="tx1">
                      <a:lumMod val="75000"/>
                      <a:alpha val="29835"/>
                    </a:schemeClr>
                  </a:solidFill>
                  <a:latin typeface="Montserrat" pitchFamily="2" charset="77"/>
                </a:rPr>
                <a:t>Repository</a:t>
              </a:r>
            </a:p>
          </p:txBody>
        </p:sp>
        <p:sp>
          <p:nvSpPr>
            <p:cNvPr id="12" name="CasellaDiTesto 11">
              <a:extLst>
                <a:ext uri="{FF2B5EF4-FFF2-40B4-BE49-F238E27FC236}">
                  <a16:creationId xmlns:a16="http://schemas.microsoft.com/office/drawing/2014/main" id="{1728C077-7F1C-A2A6-97D6-837E16275BD9}"/>
                </a:ext>
              </a:extLst>
            </p:cNvPr>
            <p:cNvSpPr txBox="1"/>
            <p:nvPr/>
          </p:nvSpPr>
          <p:spPr>
            <a:xfrm>
              <a:off x="1478682" y="3221743"/>
              <a:ext cx="832146" cy="400200"/>
            </a:xfrm>
            <a:prstGeom prst="rect">
              <a:avLst/>
            </a:prstGeom>
            <a:noFill/>
          </p:spPr>
          <p:txBody>
            <a:bodyPr wrap="none" rtlCol="0">
              <a:spAutoFit/>
            </a:bodyPr>
            <a:lstStyle/>
            <a:p>
              <a:pPr algn="ctr"/>
              <a:r>
                <a:rPr lang="it-IT" b="1" dirty="0">
                  <a:solidFill>
                    <a:schemeClr val="tx1">
                      <a:lumMod val="75000"/>
                      <a:alpha val="30000"/>
                    </a:schemeClr>
                  </a:solidFill>
                  <a:latin typeface="Montserrat" pitchFamily="2" charset="77"/>
                </a:rPr>
                <a:t>Train</a:t>
              </a:r>
            </a:p>
          </p:txBody>
        </p:sp>
        <p:sp>
          <p:nvSpPr>
            <p:cNvPr id="13" name="CasellaDiTesto 12">
              <a:extLst>
                <a:ext uri="{FF2B5EF4-FFF2-40B4-BE49-F238E27FC236}">
                  <a16:creationId xmlns:a16="http://schemas.microsoft.com/office/drawing/2014/main" id="{29C069AC-C909-2996-3BAC-C41F4364CA30}"/>
                </a:ext>
              </a:extLst>
            </p:cNvPr>
            <p:cNvSpPr txBox="1"/>
            <p:nvPr/>
          </p:nvSpPr>
          <p:spPr>
            <a:xfrm>
              <a:off x="1496757" y="4180627"/>
              <a:ext cx="733226" cy="400200"/>
            </a:xfrm>
            <a:prstGeom prst="rect">
              <a:avLst/>
            </a:prstGeom>
            <a:noFill/>
          </p:spPr>
          <p:txBody>
            <a:bodyPr wrap="none" rtlCol="0">
              <a:spAutoFit/>
            </a:bodyPr>
            <a:lstStyle/>
            <a:p>
              <a:pPr algn="ctr"/>
              <a:r>
                <a:rPr lang="it-IT" b="1" dirty="0">
                  <a:solidFill>
                    <a:schemeClr val="tx1">
                      <a:lumMod val="75000"/>
                      <a:alpha val="30000"/>
                    </a:schemeClr>
                  </a:solidFill>
                  <a:latin typeface="Montserrat" pitchFamily="2" charset="77"/>
                </a:rPr>
                <a:t>Test</a:t>
              </a:r>
            </a:p>
          </p:txBody>
        </p:sp>
        <p:cxnSp>
          <p:nvCxnSpPr>
            <p:cNvPr id="16" name="Connettore 1 15">
              <a:extLst>
                <a:ext uri="{FF2B5EF4-FFF2-40B4-BE49-F238E27FC236}">
                  <a16:creationId xmlns:a16="http://schemas.microsoft.com/office/drawing/2014/main" id="{730B22FC-333D-D4E0-E430-4058CD16BFA9}"/>
                </a:ext>
              </a:extLst>
            </p:cNvPr>
            <p:cNvCxnSpPr>
              <a:cxnSpLocks/>
            </p:cNvCxnSpPr>
            <p:nvPr/>
          </p:nvCxnSpPr>
          <p:spPr>
            <a:xfrm>
              <a:off x="1042422" y="4073890"/>
              <a:ext cx="1704669" cy="0"/>
            </a:xfrm>
            <a:prstGeom prst="line">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cxnSp>
      </p:grpSp>
      <p:grpSp>
        <p:nvGrpSpPr>
          <p:cNvPr id="49" name="Gruppo 48">
            <a:extLst>
              <a:ext uri="{FF2B5EF4-FFF2-40B4-BE49-F238E27FC236}">
                <a16:creationId xmlns:a16="http://schemas.microsoft.com/office/drawing/2014/main" id="{3A3B177B-1BC3-B1BE-6EAE-2AD4C394AD29}"/>
              </a:ext>
            </a:extLst>
          </p:cNvPr>
          <p:cNvGrpSpPr/>
          <p:nvPr/>
        </p:nvGrpSpPr>
        <p:grpSpPr>
          <a:xfrm>
            <a:off x="5193823" y="2236330"/>
            <a:ext cx="3612177" cy="2182312"/>
            <a:chOff x="5158998" y="2110210"/>
            <a:chExt cx="3612177" cy="2182312"/>
          </a:xfrm>
        </p:grpSpPr>
        <p:grpSp>
          <p:nvGrpSpPr>
            <p:cNvPr id="18" name="Gruppo 17">
              <a:extLst>
                <a:ext uri="{FF2B5EF4-FFF2-40B4-BE49-F238E27FC236}">
                  <a16:creationId xmlns:a16="http://schemas.microsoft.com/office/drawing/2014/main" id="{95B85580-D6C4-5EFF-01E8-357D13CD2C80}"/>
                </a:ext>
              </a:extLst>
            </p:cNvPr>
            <p:cNvGrpSpPr/>
            <p:nvPr/>
          </p:nvGrpSpPr>
          <p:grpSpPr>
            <a:xfrm>
              <a:off x="5158998" y="2583283"/>
              <a:ext cx="833882" cy="466841"/>
              <a:chOff x="932519" y="2731826"/>
              <a:chExt cx="1911079" cy="1964267"/>
            </a:xfrm>
          </p:grpSpPr>
          <p:sp>
            <p:nvSpPr>
              <p:cNvPr id="19" name="Rettangolo con angoli arrotondati 18">
                <a:extLst>
                  <a:ext uri="{FF2B5EF4-FFF2-40B4-BE49-F238E27FC236}">
                    <a16:creationId xmlns:a16="http://schemas.microsoft.com/office/drawing/2014/main" id="{21F018DC-C305-BAAE-E244-8A5D75E95DA2}"/>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CasellaDiTesto 19">
                <a:extLst>
                  <a:ext uri="{FF2B5EF4-FFF2-40B4-BE49-F238E27FC236}">
                    <a16:creationId xmlns:a16="http://schemas.microsoft.com/office/drawing/2014/main" id="{B891D30C-B3D2-4A8D-F37F-A38A5B50514E}"/>
                  </a:ext>
                </a:extLst>
              </p:cNvPr>
              <p:cNvSpPr txBox="1"/>
              <p:nvPr/>
            </p:nvSpPr>
            <p:spPr>
              <a:xfrm rot="20325492">
                <a:off x="932519" y="3266204"/>
                <a:ext cx="1911079" cy="906496"/>
              </a:xfrm>
              <a:prstGeom prst="rect">
                <a:avLst/>
              </a:prstGeom>
              <a:noFill/>
            </p:spPr>
            <p:txBody>
              <a:bodyPr wrap="none" rtlCol="0">
                <a:spAutoFit/>
              </a:bodyPr>
              <a:lstStyle/>
              <a:p>
                <a:pPr algn="ctr"/>
                <a:r>
                  <a:rPr lang="it-IT" sz="800" b="1" dirty="0">
                    <a:solidFill>
                      <a:schemeClr val="tx1">
                        <a:lumMod val="75000"/>
                        <a:alpha val="30000"/>
                      </a:schemeClr>
                    </a:solidFill>
                    <a:latin typeface="Montserrat" pitchFamily="2" charset="77"/>
                  </a:rPr>
                  <a:t>Repository</a:t>
                </a:r>
                <a:r>
                  <a:rPr lang="it-IT" sz="800" b="1" dirty="0">
                    <a:solidFill>
                      <a:schemeClr val="tx1">
                        <a:lumMod val="75000"/>
                      </a:schemeClr>
                    </a:solidFill>
                    <a:latin typeface="Montserrat" pitchFamily="2" charset="77"/>
                  </a:rPr>
                  <a:t> </a:t>
                </a:r>
                <a:r>
                  <a:rPr lang="it-IT" sz="800" b="1" dirty="0">
                    <a:solidFill>
                      <a:schemeClr val="tx1">
                        <a:lumMod val="75000"/>
                        <a:alpha val="30000"/>
                      </a:schemeClr>
                    </a:solidFill>
                    <a:latin typeface="Montserrat" pitchFamily="2" charset="77"/>
                  </a:rPr>
                  <a:t>1</a:t>
                </a:r>
              </a:p>
            </p:txBody>
          </p:sp>
        </p:grpSp>
        <p:grpSp>
          <p:nvGrpSpPr>
            <p:cNvPr id="24" name="Gruppo 23">
              <a:extLst>
                <a:ext uri="{FF2B5EF4-FFF2-40B4-BE49-F238E27FC236}">
                  <a16:creationId xmlns:a16="http://schemas.microsoft.com/office/drawing/2014/main" id="{4B62E632-8D29-66C4-EA1C-F395389AB038}"/>
                </a:ext>
              </a:extLst>
            </p:cNvPr>
            <p:cNvGrpSpPr/>
            <p:nvPr/>
          </p:nvGrpSpPr>
          <p:grpSpPr>
            <a:xfrm>
              <a:off x="6187192" y="2110210"/>
              <a:ext cx="854722" cy="484570"/>
              <a:chOff x="904765" y="2731826"/>
              <a:chExt cx="1966595" cy="1964267"/>
            </a:xfrm>
          </p:grpSpPr>
          <p:sp>
            <p:nvSpPr>
              <p:cNvPr id="25" name="Rettangolo con angoli arrotondati 24">
                <a:extLst>
                  <a:ext uri="{FF2B5EF4-FFF2-40B4-BE49-F238E27FC236}">
                    <a16:creationId xmlns:a16="http://schemas.microsoft.com/office/drawing/2014/main" id="{324A36FA-16CA-5E76-FF27-81B09CB912A7}"/>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CasellaDiTesto 25">
                <a:extLst>
                  <a:ext uri="{FF2B5EF4-FFF2-40B4-BE49-F238E27FC236}">
                    <a16:creationId xmlns:a16="http://schemas.microsoft.com/office/drawing/2014/main" id="{6DD3CAA2-2367-98A0-D28E-6AC12CABC137}"/>
                  </a:ext>
                </a:extLst>
              </p:cNvPr>
              <p:cNvSpPr txBox="1"/>
              <p:nvPr/>
            </p:nvSpPr>
            <p:spPr>
              <a:xfrm rot="20325492">
                <a:off x="904765" y="3282791"/>
                <a:ext cx="1966595" cy="873330"/>
              </a:xfrm>
              <a:prstGeom prst="rect">
                <a:avLst/>
              </a:prstGeom>
              <a:noFill/>
            </p:spPr>
            <p:txBody>
              <a:bodyPr wrap="none" rtlCol="0">
                <a:spAutoFit/>
              </a:bodyPr>
              <a:lstStyle/>
              <a:p>
                <a:pPr algn="ctr"/>
                <a:r>
                  <a:rPr lang="it-IT" sz="800" b="1" dirty="0">
                    <a:solidFill>
                      <a:schemeClr val="tx1">
                        <a:lumMod val="75000"/>
                        <a:alpha val="30000"/>
                      </a:schemeClr>
                    </a:solidFill>
                    <a:latin typeface="Montserrat" pitchFamily="2" charset="77"/>
                  </a:rPr>
                  <a:t>Repository</a:t>
                </a:r>
                <a:r>
                  <a:rPr lang="it-IT" sz="800" b="1" dirty="0">
                    <a:solidFill>
                      <a:schemeClr val="tx1">
                        <a:lumMod val="75000"/>
                      </a:schemeClr>
                    </a:solidFill>
                    <a:latin typeface="Montserrat" pitchFamily="2" charset="77"/>
                  </a:rPr>
                  <a:t> </a:t>
                </a:r>
                <a:r>
                  <a:rPr lang="it-IT" sz="800" b="1" dirty="0">
                    <a:solidFill>
                      <a:schemeClr val="tx1">
                        <a:lumMod val="75000"/>
                        <a:alpha val="30000"/>
                      </a:schemeClr>
                    </a:solidFill>
                    <a:latin typeface="Montserrat" pitchFamily="2" charset="77"/>
                  </a:rPr>
                  <a:t>2</a:t>
                </a:r>
              </a:p>
            </p:txBody>
          </p:sp>
        </p:grpSp>
        <p:grpSp>
          <p:nvGrpSpPr>
            <p:cNvPr id="27" name="Gruppo 26">
              <a:extLst>
                <a:ext uri="{FF2B5EF4-FFF2-40B4-BE49-F238E27FC236}">
                  <a16:creationId xmlns:a16="http://schemas.microsoft.com/office/drawing/2014/main" id="{A3D62DEB-DA30-D4FE-8E2B-F6C0A619BDEE}"/>
                </a:ext>
              </a:extLst>
            </p:cNvPr>
            <p:cNvGrpSpPr/>
            <p:nvPr/>
          </p:nvGrpSpPr>
          <p:grpSpPr>
            <a:xfrm>
              <a:off x="7443036" y="2596877"/>
              <a:ext cx="877163" cy="484570"/>
              <a:chOff x="853282" y="2731826"/>
              <a:chExt cx="2069562" cy="1964267"/>
            </a:xfrm>
          </p:grpSpPr>
          <p:sp>
            <p:nvSpPr>
              <p:cNvPr id="28" name="Rettangolo con angoli arrotondati 27">
                <a:extLst>
                  <a:ext uri="{FF2B5EF4-FFF2-40B4-BE49-F238E27FC236}">
                    <a16:creationId xmlns:a16="http://schemas.microsoft.com/office/drawing/2014/main" id="{E138CDC5-506E-DDF7-673C-40C02E866E0B}"/>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CasellaDiTesto 28">
                <a:extLst>
                  <a:ext uri="{FF2B5EF4-FFF2-40B4-BE49-F238E27FC236}">
                    <a16:creationId xmlns:a16="http://schemas.microsoft.com/office/drawing/2014/main" id="{3D3A11C6-C3A0-9944-BBC4-5461E0AB14CB}"/>
                  </a:ext>
                </a:extLst>
              </p:cNvPr>
              <p:cNvSpPr txBox="1"/>
              <p:nvPr/>
            </p:nvSpPr>
            <p:spPr>
              <a:xfrm rot="20325492">
                <a:off x="853282" y="3282791"/>
                <a:ext cx="2069562" cy="873330"/>
              </a:xfrm>
              <a:prstGeom prst="rect">
                <a:avLst/>
              </a:prstGeom>
              <a:noFill/>
            </p:spPr>
            <p:txBody>
              <a:bodyPr wrap="none" rtlCol="0">
                <a:spAutoFit/>
              </a:bodyPr>
              <a:lstStyle/>
              <a:p>
                <a:pPr algn="ctr"/>
                <a:r>
                  <a:rPr lang="it-IT" sz="800" b="1" dirty="0">
                    <a:solidFill>
                      <a:schemeClr val="tx1">
                        <a:lumMod val="75000"/>
                        <a:alpha val="30000"/>
                      </a:schemeClr>
                    </a:solidFill>
                    <a:latin typeface="Montserrat" pitchFamily="2" charset="77"/>
                  </a:rPr>
                  <a:t>Repository</a:t>
                </a:r>
                <a:r>
                  <a:rPr lang="it-IT" sz="800" b="1" dirty="0">
                    <a:solidFill>
                      <a:schemeClr val="tx1">
                        <a:lumMod val="75000"/>
                      </a:schemeClr>
                    </a:solidFill>
                    <a:latin typeface="Montserrat" pitchFamily="2" charset="77"/>
                  </a:rPr>
                  <a:t> </a:t>
                </a:r>
                <a:r>
                  <a:rPr lang="it-IT" sz="800" b="1" dirty="0" err="1">
                    <a:solidFill>
                      <a:schemeClr val="tx1">
                        <a:lumMod val="75000"/>
                        <a:alpha val="30000"/>
                      </a:schemeClr>
                    </a:solidFill>
                    <a:latin typeface="Montserrat" pitchFamily="2" charset="77"/>
                  </a:rPr>
                  <a:t>N</a:t>
                </a:r>
                <a:endParaRPr lang="it-IT" sz="800" b="1" dirty="0">
                  <a:solidFill>
                    <a:schemeClr val="tx1">
                      <a:lumMod val="75000"/>
                      <a:alpha val="30000"/>
                    </a:schemeClr>
                  </a:solidFill>
                  <a:latin typeface="Montserrat" pitchFamily="2" charset="77"/>
                </a:endParaRPr>
              </a:p>
            </p:txBody>
          </p:sp>
        </p:grpSp>
        <p:grpSp>
          <p:nvGrpSpPr>
            <p:cNvPr id="30" name="Gruppo 29">
              <a:extLst>
                <a:ext uri="{FF2B5EF4-FFF2-40B4-BE49-F238E27FC236}">
                  <a16:creationId xmlns:a16="http://schemas.microsoft.com/office/drawing/2014/main" id="{8400EB7A-5656-D16D-1FDB-B0F665DD7871}"/>
                </a:ext>
              </a:extLst>
            </p:cNvPr>
            <p:cNvGrpSpPr/>
            <p:nvPr/>
          </p:nvGrpSpPr>
          <p:grpSpPr>
            <a:xfrm>
              <a:off x="7903629" y="3826590"/>
              <a:ext cx="867546" cy="465932"/>
              <a:chOff x="876388" y="2731826"/>
              <a:chExt cx="2023348" cy="1964267"/>
            </a:xfrm>
          </p:grpSpPr>
          <p:sp>
            <p:nvSpPr>
              <p:cNvPr id="31" name="Rettangolo con angoli arrotondati 30">
                <a:extLst>
                  <a:ext uri="{FF2B5EF4-FFF2-40B4-BE49-F238E27FC236}">
                    <a16:creationId xmlns:a16="http://schemas.microsoft.com/office/drawing/2014/main" id="{59CF5134-DAB7-C213-2FAF-CF9EEDB0617E}"/>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CasellaDiTesto 31">
                <a:extLst>
                  <a:ext uri="{FF2B5EF4-FFF2-40B4-BE49-F238E27FC236}">
                    <a16:creationId xmlns:a16="http://schemas.microsoft.com/office/drawing/2014/main" id="{9968AEB7-76FA-CA5B-8386-6AEF87BE36A5}"/>
                  </a:ext>
                </a:extLst>
              </p:cNvPr>
              <p:cNvSpPr txBox="1"/>
              <p:nvPr/>
            </p:nvSpPr>
            <p:spPr>
              <a:xfrm rot="20325492">
                <a:off x="876388" y="3265325"/>
                <a:ext cx="2023348" cy="908265"/>
              </a:xfrm>
              <a:prstGeom prst="rect">
                <a:avLst/>
              </a:prstGeom>
              <a:noFill/>
            </p:spPr>
            <p:txBody>
              <a:bodyPr wrap="none" rtlCol="0">
                <a:spAutoFit/>
              </a:bodyPr>
              <a:lstStyle/>
              <a:p>
                <a:pPr algn="ctr"/>
                <a:r>
                  <a:rPr lang="it-IT" sz="800" b="1" dirty="0">
                    <a:solidFill>
                      <a:schemeClr val="tx1">
                        <a:lumMod val="75000"/>
                        <a:alpha val="30000"/>
                      </a:schemeClr>
                    </a:solidFill>
                    <a:latin typeface="Montserrat" pitchFamily="2" charset="77"/>
                  </a:rPr>
                  <a:t>Repository</a:t>
                </a:r>
                <a:r>
                  <a:rPr lang="it-IT" sz="800" b="1" dirty="0">
                    <a:solidFill>
                      <a:schemeClr val="tx1">
                        <a:lumMod val="75000"/>
                      </a:schemeClr>
                    </a:solidFill>
                    <a:latin typeface="Montserrat" pitchFamily="2" charset="77"/>
                  </a:rPr>
                  <a:t> </a:t>
                </a:r>
                <a:r>
                  <a:rPr lang="it-IT" sz="800" b="1" dirty="0">
                    <a:solidFill>
                      <a:schemeClr val="tx1">
                        <a:lumMod val="75000"/>
                        <a:alpha val="30000"/>
                      </a:schemeClr>
                    </a:solidFill>
                    <a:latin typeface="Montserrat" pitchFamily="2" charset="77"/>
                  </a:rPr>
                  <a:t>X</a:t>
                </a:r>
              </a:p>
            </p:txBody>
          </p:sp>
        </p:grpSp>
        <p:grpSp>
          <p:nvGrpSpPr>
            <p:cNvPr id="39" name="Gruppo 38">
              <a:extLst>
                <a:ext uri="{FF2B5EF4-FFF2-40B4-BE49-F238E27FC236}">
                  <a16:creationId xmlns:a16="http://schemas.microsoft.com/office/drawing/2014/main" id="{5DC6B039-6DA5-7884-880E-F8926C4DC8E4}"/>
                </a:ext>
              </a:extLst>
            </p:cNvPr>
            <p:cNvGrpSpPr/>
            <p:nvPr/>
          </p:nvGrpSpPr>
          <p:grpSpPr>
            <a:xfrm>
              <a:off x="5938136" y="2839159"/>
              <a:ext cx="1373027" cy="1401147"/>
              <a:chOff x="261519" y="2281114"/>
              <a:chExt cx="2485572" cy="2414979"/>
            </a:xfrm>
          </p:grpSpPr>
          <p:sp>
            <p:nvSpPr>
              <p:cNvPr id="40" name="Rettangolo con angoli arrotondati 39">
                <a:extLst>
                  <a:ext uri="{FF2B5EF4-FFF2-40B4-BE49-F238E27FC236}">
                    <a16:creationId xmlns:a16="http://schemas.microsoft.com/office/drawing/2014/main" id="{29D5D39E-6124-A5B8-A473-626D2F41BBBD}"/>
                  </a:ext>
                </a:extLst>
              </p:cNvPr>
              <p:cNvSpPr/>
              <p:nvPr/>
            </p:nvSpPr>
            <p:spPr>
              <a:xfrm>
                <a:off x="1042422" y="2731826"/>
                <a:ext cx="1704669" cy="1964267"/>
              </a:xfrm>
              <a:custGeom>
                <a:avLst/>
                <a:gdLst>
                  <a:gd name="connsiteX0" fmla="*/ 0 w 1704669"/>
                  <a:gd name="connsiteY0" fmla="*/ 190991 h 1964267"/>
                  <a:gd name="connsiteX1" fmla="*/ 190991 w 1704669"/>
                  <a:gd name="connsiteY1" fmla="*/ 0 h 1964267"/>
                  <a:gd name="connsiteX2" fmla="*/ 605433 w 1704669"/>
                  <a:gd name="connsiteY2" fmla="*/ 0 h 1964267"/>
                  <a:gd name="connsiteX3" fmla="*/ 1046329 w 1704669"/>
                  <a:gd name="connsiteY3" fmla="*/ 0 h 1964267"/>
                  <a:gd name="connsiteX4" fmla="*/ 1513678 w 1704669"/>
                  <a:gd name="connsiteY4" fmla="*/ 0 h 1964267"/>
                  <a:gd name="connsiteX5" fmla="*/ 1704669 w 1704669"/>
                  <a:gd name="connsiteY5" fmla="*/ 190991 h 1964267"/>
                  <a:gd name="connsiteX6" fmla="*/ 1704669 w 1704669"/>
                  <a:gd name="connsiteY6" fmla="*/ 718419 h 1964267"/>
                  <a:gd name="connsiteX7" fmla="*/ 1704669 w 1704669"/>
                  <a:gd name="connsiteY7" fmla="*/ 1245848 h 1964267"/>
                  <a:gd name="connsiteX8" fmla="*/ 1704669 w 1704669"/>
                  <a:gd name="connsiteY8" fmla="*/ 1773276 h 1964267"/>
                  <a:gd name="connsiteX9" fmla="*/ 1513678 w 1704669"/>
                  <a:gd name="connsiteY9" fmla="*/ 1964267 h 1964267"/>
                  <a:gd name="connsiteX10" fmla="*/ 1086009 w 1704669"/>
                  <a:gd name="connsiteY10" fmla="*/ 1964267 h 1964267"/>
                  <a:gd name="connsiteX11" fmla="*/ 684794 w 1704669"/>
                  <a:gd name="connsiteY11" fmla="*/ 1964267 h 1964267"/>
                  <a:gd name="connsiteX12" fmla="*/ 190991 w 1704669"/>
                  <a:gd name="connsiteY12" fmla="*/ 1964267 h 1964267"/>
                  <a:gd name="connsiteX13" fmla="*/ 0 w 1704669"/>
                  <a:gd name="connsiteY13" fmla="*/ 1773276 h 1964267"/>
                  <a:gd name="connsiteX14" fmla="*/ 0 w 1704669"/>
                  <a:gd name="connsiteY14" fmla="*/ 1245848 h 1964267"/>
                  <a:gd name="connsiteX15" fmla="*/ 0 w 1704669"/>
                  <a:gd name="connsiteY15" fmla="*/ 702596 h 1964267"/>
                  <a:gd name="connsiteX16" fmla="*/ 0 w 1704669"/>
                  <a:gd name="connsiteY16" fmla="*/ 190991 h 196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04669" h="1964267" fill="none" extrusionOk="0">
                    <a:moveTo>
                      <a:pt x="0" y="190991"/>
                    </a:moveTo>
                    <a:cubicBezTo>
                      <a:pt x="-12786" y="108372"/>
                      <a:pt x="94288" y="6523"/>
                      <a:pt x="190991" y="0"/>
                    </a:cubicBezTo>
                    <a:cubicBezTo>
                      <a:pt x="360576" y="-11332"/>
                      <a:pt x="449956" y="47727"/>
                      <a:pt x="605433" y="0"/>
                    </a:cubicBezTo>
                    <a:cubicBezTo>
                      <a:pt x="760910" y="-47727"/>
                      <a:pt x="832239" y="47848"/>
                      <a:pt x="1046329" y="0"/>
                    </a:cubicBezTo>
                    <a:cubicBezTo>
                      <a:pt x="1260419" y="-47848"/>
                      <a:pt x="1418091" y="29544"/>
                      <a:pt x="1513678" y="0"/>
                    </a:cubicBezTo>
                    <a:cubicBezTo>
                      <a:pt x="1618174" y="-26554"/>
                      <a:pt x="1730000" y="90792"/>
                      <a:pt x="1704669" y="190991"/>
                    </a:cubicBezTo>
                    <a:cubicBezTo>
                      <a:pt x="1742334" y="443839"/>
                      <a:pt x="1689877" y="577402"/>
                      <a:pt x="1704669" y="718419"/>
                    </a:cubicBezTo>
                    <a:cubicBezTo>
                      <a:pt x="1719461" y="859436"/>
                      <a:pt x="1694050" y="1013258"/>
                      <a:pt x="1704669" y="1245848"/>
                    </a:cubicBezTo>
                    <a:cubicBezTo>
                      <a:pt x="1715288" y="1478438"/>
                      <a:pt x="1704327" y="1602729"/>
                      <a:pt x="1704669" y="1773276"/>
                    </a:cubicBezTo>
                    <a:cubicBezTo>
                      <a:pt x="1703458" y="1853625"/>
                      <a:pt x="1634437" y="1973892"/>
                      <a:pt x="1513678" y="1964267"/>
                    </a:cubicBezTo>
                    <a:cubicBezTo>
                      <a:pt x="1333433" y="2010403"/>
                      <a:pt x="1269884" y="1932317"/>
                      <a:pt x="1086009" y="1964267"/>
                    </a:cubicBezTo>
                    <a:cubicBezTo>
                      <a:pt x="902134" y="1996217"/>
                      <a:pt x="772016" y="1939825"/>
                      <a:pt x="684794" y="1964267"/>
                    </a:cubicBezTo>
                    <a:cubicBezTo>
                      <a:pt x="597573" y="1988709"/>
                      <a:pt x="435058" y="1955551"/>
                      <a:pt x="190991" y="1964267"/>
                    </a:cubicBezTo>
                    <a:cubicBezTo>
                      <a:pt x="94911" y="1972985"/>
                      <a:pt x="2312" y="1877375"/>
                      <a:pt x="0" y="1773276"/>
                    </a:cubicBezTo>
                    <a:cubicBezTo>
                      <a:pt x="-36943" y="1655911"/>
                      <a:pt x="6726" y="1372495"/>
                      <a:pt x="0" y="1245848"/>
                    </a:cubicBezTo>
                    <a:cubicBezTo>
                      <a:pt x="-6726" y="1119201"/>
                      <a:pt x="19426" y="927705"/>
                      <a:pt x="0" y="702596"/>
                    </a:cubicBezTo>
                    <a:cubicBezTo>
                      <a:pt x="-19426" y="477487"/>
                      <a:pt x="36678" y="380733"/>
                      <a:pt x="0" y="190991"/>
                    </a:cubicBezTo>
                    <a:close/>
                  </a:path>
                  <a:path w="1704669" h="1964267" stroke="0" extrusionOk="0">
                    <a:moveTo>
                      <a:pt x="0" y="190991"/>
                    </a:moveTo>
                    <a:cubicBezTo>
                      <a:pt x="-15112" y="76189"/>
                      <a:pt x="78563" y="2607"/>
                      <a:pt x="190991" y="0"/>
                    </a:cubicBezTo>
                    <a:cubicBezTo>
                      <a:pt x="378966" y="-9758"/>
                      <a:pt x="446171" y="46516"/>
                      <a:pt x="658340" y="0"/>
                    </a:cubicBezTo>
                    <a:cubicBezTo>
                      <a:pt x="870509" y="-46516"/>
                      <a:pt x="969614" y="41269"/>
                      <a:pt x="1086009" y="0"/>
                    </a:cubicBezTo>
                    <a:cubicBezTo>
                      <a:pt x="1202404" y="-41269"/>
                      <a:pt x="1340615" y="7317"/>
                      <a:pt x="1513678" y="0"/>
                    </a:cubicBezTo>
                    <a:cubicBezTo>
                      <a:pt x="1617051" y="-6789"/>
                      <a:pt x="1711620" y="59787"/>
                      <a:pt x="1704669" y="190991"/>
                    </a:cubicBezTo>
                    <a:cubicBezTo>
                      <a:pt x="1724461" y="345019"/>
                      <a:pt x="1697610" y="520717"/>
                      <a:pt x="1704669" y="686774"/>
                    </a:cubicBezTo>
                    <a:cubicBezTo>
                      <a:pt x="1711728" y="852831"/>
                      <a:pt x="1668454" y="1028996"/>
                      <a:pt x="1704669" y="1182556"/>
                    </a:cubicBezTo>
                    <a:cubicBezTo>
                      <a:pt x="1740884" y="1336116"/>
                      <a:pt x="1701992" y="1623164"/>
                      <a:pt x="1704669" y="1773276"/>
                    </a:cubicBezTo>
                    <a:cubicBezTo>
                      <a:pt x="1722304" y="1882997"/>
                      <a:pt x="1611016" y="1962950"/>
                      <a:pt x="1513678" y="1964267"/>
                    </a:cubicBezTo>
                    <a:cubicBezTo>
                      <a:pt x="1315357" y="2011543"/>
                      <a:pt x="1213894" y="1953334"/>
                      <a:pt x="1072782" y="1964267"/>
                    </a:cubicBezTo>
                    <a:cubicBezTo>
                      <a:pt x="931670" y="1975200"/>
                      <a:pt x="812337" y="1939872"/>
                      <a:pt x="645114" y="1964267"/>
                    </a:cubicBezTo>
                    <a:cubicBezTo>
                      <a:pt x="477891" y="1988662"/>
                      <a:pt x="286476" y="1910347"/>
                      <a:pt x="190991" y="1964267"/>
                    </a:cubicBezTo>
                    <a:cubicBezTo>
                      <a:pt x="101357" y="1944594"/>
                      <a:pt x="-11934" y="1874144"/>
                      <a:pt x="0" y="1773276"/>
                    </a:cubicBezTo>
                    <a:cubicBezTo>
                      <a:pt x="-21322" y="1531684"/>
                      <a:pt x="41217" y="1450803"/>
                      <a:pt x="0" y="1245848"/>
                    </a:cubicBezTo>
                    <a:cubicBezTo>
                      <a:pt x="-41217" y="1040893"/>
                      <a:pt x="38078" y="951641"/>
                      <a:pt x="0" y="686774"/>
                    </a:cubicBezTo>
                    <a:cubicBezTo>
                      <a:pt x="-38078" y="421907"/>
                      <a:pt x="1404" y="337345"/>
                      <a:pt x="0" y="190991"/>
                    </a:cubicBezTo>
                    <a:close/>
                  </a:path>
                </a:pathLst>
              </a:custGeom>
              <a:solidFill>
                <a:schemeClr val="accent6">
                  <a:lumMod val="95000"/>
                  <a:alpha val="30000"/>
                </a:schemeClr>
              </a:solidFill>
              <a:ln>
                <a:solidFill>
                  <a:schemeClr val="accent1">
                    <a:shade val="15000"/>
                    <a:alpha val="30000"/>
                  </a:schemeClr>
                </a:solidFill>
                <a:extLst>
                  <a:ext uri="{C807C97D-BFC1-408E-A445-0C87EB9F89A2}">
                    <ask:lineSketchStyleProps xmlns:ask="http://schemas.microsoft.com/office/drawing/2018/sketchyshapes" sd="1219033472">
                      <a:prstGeom prst="roundRect">
                        <a:avLst>
                          <a:gd name="adj" fmla="val 11204"/>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CasellaDiTesto 40">
                <a:extLst>
                  <a:ext uri="{FF2B5EF4-FFF2-40B4-BE49-F238E27FC236}">
                    <a16:creationId xmlns:a16="http://schemas.microsoft.com/office/drawing/2014/main" id="{0E661504-0532-2E17-518C-230AE547D18C}"/>
                  </a:ext>
                </a:extLst>
              </p:cNvPr>
              <p:cNvSpPr txBox="1"/>
              <p:nvPr/>
            </p:nvSpPr>
            <p:spPr>
              <a:xfrm rot="20325492">
                <a:off x="261519" y="2281114"/>
                <a:ext cx="1561802" cy="530476"/>
              </a:xfrm>
              <a:prstGeom prst="rect">
                <a:avLst/>
              </a:prstGeom>
              <a:noFill/>
            </p:spPr>
            <p:txBody>
              <a:bodyPr wrap="none" rtlCol="0">
                <a:spAutoFit/>
              </a:bodyPr>
              <a:lstStyle/>
              <a:p>
                <a:pPr algn="ctr"/>
                <a:r>
                  <a:rPr lang="it-IT" b="1" dirty="0">
                    <a:solidFill>
                      <a:schemeClr val="tx1">
                        <a:lumMod val="75000"/>
                        <a:alpha val="30000"/>
                      </a:schemeClr>
                    </a:solidFill>
                    <a:latin typeface="Montserrat" pitchFamily="2" charset="77"/>
                  </a:rPr>
                  <a:t>Project</a:t>
                </a:r>
              </a:p>
            </p:txBody>
          </p:sp>
          <p:sp>
            <p:nvSpPr>
              <p:cNvPr id="42" name="CasellaDiTesto 41">
                <a:extLst>
                  <a:ext uri="{FF2B5EF4-FFF2-40B4-BE49-F238E27FC236}">
                    <a16:creationId xmlns:a16="http://schemas.microsoft.com/office/drawing/2014/main" id="{4196A6AF-67AA-34B1-96A3-14873E8543DA}"/>
                  </a:ext>
                </a:extLst>
              </p:cNvPr>
              <p:cNvSpPr txBox="1"/>
              <p:nvPr/>
            </p:nvSpPr>
            <p:spPr>
              <a:xfrm>
                <a:off x="1296673" y="3221744"/>
                <a:ext cx="1196161" cy="530476"/>
              </a:xfrm>
              <a:prstGeom prst="rect">
                <a:avLst/>
              </a:prstGeom>
              <a:noFill/>
            </p:spPr>
            <p:txBody>
              <a:bodyPr wrap="none" rtlCol="0">
                <a:spAutoFit/>
              </a:bodyPr>
              <a:lstStyle/>
              <a:p>
                <a:pPr algn="ctr"/>
                <a:r>
                  <a:rPr lang="it-IT" b="1" dirty="0">
                    <a:solidFill>
                      <a:schemeClr val="tx1">
                        <a:lumMod val="75000"/>
                        <a:alpha val="30000"/>
                      </a:schemeClr>
                    </a:solidFill>
                    <a:latin typeface="Montserrat" pitchFamily="2" charset="77"/>
                  </a:rPr>
                  <a:t>Train</a:t>
                </a:r>
              </a:p>
            </p:txBody>
          </p:sp>
          <p:sp>
            <p:nvSpPr>
              <p:cNvPr id="43" name="CasellaDiTesto 42">
                <a:extLst>
                  <a:ext uri="{FF2B5EF4-FFF2-40B4-BE49-F238E27FC236}">
                    <a16:creationId xmlns:a16="http://schemas.microsoft.com/office/drawing/2014/main" id="{842F03F4-01A8-2963-5735-63884A4291DD}"/>
                  </a:ext>
                </a:extLst>
              </p:cNvPr>
              <p:cNvSpPr txBox="1"/>
              <p:nvPr/>
            </p:nvSpPr>
            <p:spPr>
              <a:xfrm>
                <a:off x="1414791" y="4151677"/>
                <a:ext cx="1053969" cy="530476"/>
              </a:xfrm>
              <a:prstGeom prst="rect">
                <a:avLst/>
              </a:prstGeom>
              <a:noFill/>
            </p:spPr>
            <p:txBody>
              <a:bodyPr wrap="none" rtlCol="0">
                <a:spAutoFit/>
              </a:bodyPr>
              <a:lstStyle/>
              <a:p>
                <a:pPr algn="ctr"/>
                <a:r>
                  <a:rPr lang="it-IT" b="1" dirty="0">
                    <a:solidFill>
                      <a:schemeClr val="tx1">
                        <a:lumMod val="75000"/>
                        <a:alpha val="30000"/>
                      </a:schemeClr>
                    </a:solidFill>
                    <a:latin typeface="Montserrat" pitchFamily="2" charset="77"/>
                  </a:rPr>
                  <a:t>Test</a:t>
                </a:r>
              </a:p>
            </p:txBody>
          </p:sp>
          <p:cxnSp>
            <p:nvCxnSpPr>
              <p:cNvPr id="44" name="Connettore 1 43">
                <a:extLst>
                  <a:ext uri="{FF2B5EF4-FFF2-40B4-BE49-F238E27FC236}">
                    <a16:creationId xmlns:a16="http://schemas.microsoft.com/office/drawing/2014/main" id="{733F3579-7928-CB86-AC82-CAB3B3D9F2EA}"/>
                  </a:ext>
                </a:extLst>
              </p:cNvPr>
              <p:cNvCxnSpPr>
                <a:cxnSpLocks/>
              </p:cNvCxnSpPr>
              <p:nvPr/>
            </p:nvCxnSpPr>
            <p:spPr>
              <a:xfrm>
                <a:off x="1042422" y="4082611"/>
                <a:ext cx="1704669" cy="0"/>
              </a:xfrm>
              <a:prstGeom prst="line">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cxnSp>
        </p:grpSp>
        <p:sp>
          <p:nvSpPr>
            <p:cNvPr id="45" name="Arco 44">
              <a:extLst>
                <a:ext uri="{FF2B5EF4-FFF2-40B4-BE49-F238E27FC236}">
                  <a16:creationId xmlns:a16="http://schemas.microsoft.com/office/drawing/2014/main" id="{319E2B03-3C0D-8745-DDCF-1CDD9AE14048}"/>
                </a:ext>
              </a:extLst>
            </p:cNvPr>
            <p:cNvSpPr/>
            <p:nvPr/>
          </p:nvSpPr>
          <p:spPr>
            <a:xfrm rot="10618905">
              <a:off x="5881213" y="2867077"/>
              <a:ext cx="589783" cy="737440"/>
            </a:xfrm>
            <a:prstGeom prst="arc">
              <a:avLst>
                <a:gd name="adj1" fmla="val 16094684"/>
                <a:gd name="adj2" fmla="val 1402076"/>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6" name="Arco 45">
              <a:extLst>
                <a:ext uri="{FF2B5EF4-FFF2-40B4-BE49-F238E27FC236}">
                  <a16:creationId xmlns:a16="http://schemas.microsoft.com/office/drawing/2014/main" id="{F8C11727-0F69-EFE3-6B0E-630DD5B3A51F}"/>
                </a:ext>
              </a:extLst>
            </p:cNvPr>
            <p:cNvSpPr/>
            <p:nvPr/>
          </p:nvSpPr>
          <p:spPr>
            <a:xfrm rot="4877763">
              <a:off x="7027340" y="2807506"/>
              <a:ext cx="589783" cy="737440"/>
            </a:xfrm>
            <a:prstGeom prst="arc">
              <a:avLst>
                <a:gd name="adj1" fmla="val 16300811"/>
                <a:gd name="adj2" fmla="val 1402076"/>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7" name="Arco 46">
              <a:extLst>
                <a:ext uri="{FF2B5EF4-FFF2-40B4-BE49-F238E27FC236}">
                  <a16:creationId xmlns:a16="http://schemas.microsoft.com/office/drawing/2014/main" id="{06D9246C-3C5D-0420-476E-8D733DD6F659}"/>
                </a:ext>
              </a:extLst>
            </p:cNvPr>
            <p:cNvSpPr/>
            <p:nvPr/>
          </p:nvSpPr>
          <p:spPr>
            <a:xfrm rot="21379747">
              <a:off x="6358889" y="2568169"/>
              <a:ext cx="589783" cy="737440"/>
            </a:xfrm>
            <a:prstGeom prst="arc">
              <a:avLst>
                <a:gd name="adj1" fmla="val 18374101"/>
                <a:gd name="adj2" fmla="val 1402076"/>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sp>
          <p:nvSpPr>
            <p:cNvPr id="48" name="Arco 47">
              <a:extLst>
                <a:ext uri="{FF2B5EF4-FFF2-40B4-BE49-F238E27FC236}">
                  <a16:creationId xmlns:a16="http://schemas.microsoft.com/office/drawing/2014/main" id="{0C50B7AE-DDF8-FF2D-24AE-A2E748B31742}"/>
                </a:ext>
              </a:extLst>
            </p:cNvPr>
            <p:cNvSpPr/>
            <p:nvPr/>
          </p:nvSpPr>
          <p:spPr>
            <a:xfrm rot="6858155">
              <a:off x="7279287" y="3604440"/>
              <a:ext cx="589783" cy="737440"/>
            </a:xfrm>
            <a:prstGeom prst="arc">
              <a:avLst>
                <a:gd name="adj1" fmla="val 16300811"/>
                <a:gd name="adj2" fmla="val 1402076"/>
              </a:avLst>
            </a:prstGeom>
            <a:ln w="28575">
              <a:solidFill>
                <a:schemeClr val="dk1">
                  <a:shade val="95000"/>
                  <a:satMod val="105000"/>
                  <a:alpha val="30000"/>
                </a:schemeClr>
              </a:solidFill>
            </a:ln>
          </p:spPr>
          <p:style>
            <a:lnRef idx="1">
              <a:schemeClr val="dk1"/>
            </a:lnRef>
            <a:fillRef idx="0">
              <a:schemeClr val="dk1"/>
            </a:fillRef>
            <a:effectRef idx="0">
              <a:schemeClr val="dk1"/>
            </a:effectRef>
            <a:fontRef idx="minor">
              <a:schemeClr val="tx1"/>
            </a:fontRef>
          </p:style>
          <p:txBody>
            <a:bodyPr rtlCol="0" anchor="ctr"/>
            <a:lstStyle/>
            <a:p>
              <a:pPr algn="ctr"/>
              <a:endParaRPr lang="it-IT"/>
            </a:p>
          </p:txBody>
        </p:sp>
      </p:grpSp>
      <p:sp>
        <p:nvSpPr>
          <p:cNvPr id="2" name="CasellaDiTesto 1">
            <a:extLst>
              <a:ext uri="{FF2B5EF4-FFF2-40B4-BE49-F238E27FC236}">
                <a16:creationId xmlns:a16="http://schemas.microsoft.com/office/drawing/2014/main" id="{8BDBC31E-D145-1206-524F-A1F8AE74916B}"/>
              </a:ext>
            </a:extLst>
          </p:cNvPr>
          <p:cNvSpPr txBox="1"/>
          <p:nvPr/>
        </p:nvSpPr>
        <p:spPr>
          <a:xfrm>
            <a:off x="264420" y="2676165"/>
            <a:ext cx="4098303" cy="923330"/>
          </a:xfrm>
          <a:prstGeom prst="rect">
            <a:avLst/>
          </a:prstGeom>
          <a:noFill/>
        </p:spPr>
        <p:txBody>
          <a:bodyPr wrap="square" rtlCol="0">
            <a:spAutoFit/>
          </a:bodyPr>
          <a:lstStyle/>
          <a:p>
            <a:pPr algn="ctr"/>
            <a:r>
              <a:rPr lang="it-IT" sz="5400" b="1" dirty="0">
                <a:solidFill>
                  <a:srgbClr val="005D77"/>
                </a:solidFill>
                <a:latin typeface="Montserrat" pitchFamily="2" charset="77"/>
              </a:rPr>
              <a:t>F1: 87%</a:t>
            </a:r>
          </a:p>
        </p:txBody>
      </p:sp>
      <p:sp>
        <p:nvSpPr>
          <p:cNvPr id="3" name="CasellaDiTesto 2">
            <a:extLst>
              <a:ext uri="{FF2B5EF4-FFF2-40B4-BE49-F238E27FC236}">
                <a16:creationId xmlns:a16="http://schemas.microsoft.com/office/drawing/2014/main" id="{5DA78764-857A-B323-15F0-A8C1650D9B64}"/>
              </a:ext>
            </a:extLst>
          </p:cNvPr>
          <p:cNvSpPr txBox="1"/>
          <p:nvPr/>
        </p:nvSpPr>
        <p:spPr>
          <a:xfrm>
            <a:off x="4789111" y="2676165"/>
            <a:ext cx="4098303" cy="923330"/>
          </a:xfrm>
          <a:prstGeom prst="rect">
            <a:avLst/>
          </a:prstGeom>
          <a:noFill/>
        </p:spPr>
        <p:txBody>
          <a:bodyPr wrap="square" rtlCol="0">
            <a:spAutoFit/>
          </a:bodyPr>
          <a:lstStyle/>
          <a:p>
            <a:pPr algn="ctr"/>
            <a:r>
              <a:rPr lang="it-IT" sz="5400" b="1" dirty="0">
                <a:solidFill>
                  <a:schemeClr val="accent3"/>
                </a:solidFill>
                <a:latin typeface="Montserrat" pitchFamily="2" charset="77"/>
              </a:rPr>
              <a:t>F1: 0%</a:t>
            </a:r>
          </a:p>
        </p:txBody>
      </p:sp>
    </p:spTree>
    <p:extLst>
      <p:ext uri="{BB962C8B-B14F-4D97-AF65-F5344CB8AC3E}">
        <p14:creationId xmlns:p14="http://schemas.microsoft.com/office/powerpoint/2010/main" val="565731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bg>
      <p:bgPr>
        <a:gradFill>
          <a:gsLst>
            <a:gs pos="8000">
              <a:schemeClr val="accent1">
                <a:lumMod val="45000"/>
                <a:lumOff val="55000"/>
                <a:alpha val="85676"/>
              </a:schemeClr>
            </a:gs>
            <a:gs pos="43000">
              <a:schemeClr val="accent1">
                <a:lumMod val="45000"/>
                <a:lumOff val="55000"/>
                <a:alpha val="81688"/>
              </a:schemeClr>
            </a:gs>
            <a:gs pos="94000">
              <a:schemeClr val="accent4">
                <a:lumMod val="40000"/>
                <a:lumOff val="60000"/>
              </a:schemeClr>
            </a:gs>
            <a:gs pos="56000">
              <a:schemeClr val="accent4">
                <a:lumMod val="40000"/>
                <a:lumOff val="60000"/>
              </a:schemeClr>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688652" y="54341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WPFP &amp; </a:t>
            </a:r>
            <a:r>
              <a:rPr lang="en">
                <a:solidFill>
                  <a:schemeClr val="accent3"/>
                </a:solidFill>
              </a:rPr>
              <a:t>CPFP</a:t>
            </a:r>
            <a:endParaRPr>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3E90988F-C0F7-98FF-F55F-82EFFABC652A}"/>
              </a:ext>
            </a:extLst>
          </p:cNvPr>
          <p:cNvSpPr txBox="1"/>
          <p:nvPr/>
        </p:nvSpPr>
        <p:spPr>
          <a:xfrm>
            <a:off x="264403" y="3065965"/>
            <a:ext cx="4098303" cy="923330"/>
          </a:xfrm>
          <a:prstGeom prst="rect">
            <a:avLst/>
          </a:prstGeom>
          <a:noFill/>
        </p:spPr>
        <p:txBody>
          <a:bodyPr wrap="square" rtlCol="0">
            <a:spAutoFit/>
          </a:bodyPr>
          <a:lstStyle/>
          <a:p>
            <a:pPr algn="ctr"/>
            <a:r>
              <a:rPr lang="it-IT" sz="5400" b="1" dirty="0">
                <a:solidFill>
                  <a:srgbClr val="005D77"/>
                </a:solidFill>
                <a:latin typeface="Montserrat" pitchFamily="2" charset="77"/>
              </a:rPr>
              <a:t>F1: 87%</a:t>
            </a:r>
          </a:p>
        </p:txBody>
      </p:sp>
      <p:sp>
        <p:nvSpPr>
          <p:cNvPr id="3" name="CasellaDiTesto 2">
            <a:extLst>
              <a:ext uri="{FF2B5EF4-FFF2-40B4-BE49-F238E27FC236}">
                <a16:creationId xmlns:a16="http://schemas.microsoft.com/office/drawing/2014/main" id="{590FE73B-61AD-01BF-D76A-EEBAD073A481}"/>
              </a:ext>
            </a:extLst>
          </p:cNvPr>
          <p:cNvSpPr txBox="1"/>
          <p:nvPr/>
        </p:nvSpPr>
        <p:spPr>
          <a:xfrm>
            <a:off x="4789094" y="3065965"/>
            <a:ext cx="4098303" cy="923330"/>
          </a:xfrm>
          <a:prstGeom prst="rect">
            <a:avLst/>
          </a:prstGeom>
          <a:noFill/>
        </p:spPr>
        <p:txBody>
          <a:bodyPr wrap="square" rtlCol="0">
            <a:spAutoFit/>
          </a:bodyPr>
          <a:lstStyle/>
          <a:p>
            <a:pPr algn="ctr"/>
            <a:r>
              <a:rPr lang="it-IT" sz="5400" b="1" dirty="0">
                <a:solidFill>
                  <a:schemeClr val="accent3"/>
                </a:solidFill>
                <a:latin typeface="Montserrat" pitchFamily="2" charset="77"/>
              </a:rPr>
              <a:t>F1: 0%</a:t>
            </a:r>
          </a:p>
        </p:txBody>
      </p:sp>
      <p:sp>
        <p:nvSpPr>
          <p:cNvPr id="4" name="Google Shape;643;p42">
            <a:extLst>
              <a:ext uri="{FF2B5EF4-FFF2-40B4-BE49-F238E27FC236}">
                <a16:creationId xmlns:a16="http://schemas.microsoft.com/office/drawing/2014/main" id="{FF190990-A5E1-40FB-E3EF-6ECC6E4346C4}"/>
              </a:ext>
            </a:extLst>
          </p:cNvPr>
          <p:cNvSpPr txBox="1">
            <a:spLocks/>
          </p:cNvSpPr>
          <p:nvPr/>
        </p:nvSpPr>
        <p:spPr>
          <a:xfrm>
            <a:off x="1364940" y="1522186"/>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a:t>RQ1</a:t>
            </a:r>
            <a:endParaRPr lang="it-IT">
              <a:solidFill>
                <a:schemeClr val="accent3"/>
              </a:solidFill>
            </a:endParaRPr>
          </a:p>
        </p:txBody>
      </p:sp>
      <p:sp>
        <p:nvSpPr>
          <p:cNvPr id="5" name="Google Shape;643;p42">
            <a:extLst>
              <a:ext uri="{FF2B5EF4-FFF2-40B4-BE49-F238E27FC236}">
                <a16:creationId xmlns:a16="http://schemas.microsoft.com/office/drawing/2014/main" id="{52A1E8D7-9DD5-8732-FACA-393B06ABF19E}"/>
              </a:ext>
            </a:extLst>
          </p:cNvPr>
          <p:cNvSpPr txBox="1">
            <a:spLocks/>
          </p:cNvSpPr>
          <p:nvPr/>
        </p:nvSpPr>
        <p:spPr>
          <a:xfrm>
            <a:off x="5945048" y="1493502"/>
            <a:ext cx="1914388" cy="84113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a:solidFill>
                  <a:schemeClr val="accent3"/>
                </a:solidFill>
              </a:rPr>
              <a:t>RQ2</a:t>
            </a:r>
          </a:p>
        </p:txBody>
      </p:sp>
      <p:sp>
        <p:nvSpPr>
          <p:cNvPr id="6" name="Google Shape;404;p37">
            <a:extLst>
              <a:ext uri="{FF2B5EF4-FFF2-40B4-BE49-F238E27FC236}">
                <a16:creationId xmlns:a16="http://schemas.microsoft.com/office/drawing/2014/main" id="{6DB4CBD8-4420-9FAC-0D43-D868F8A81917}"/>
              </a:ext>
            </a:extLst>
          </p:cNvPr>
          <p:cNvSpPr txBox="1">
            <a:spLocks/>
          </p:cNvSpPr>
          <p:nvPr/>
        </p:nvSpPr>
        <p:spPr>
          <a:xfrm>
            <a:off x="361911" y="2104091"/>
            <a:ext cx="3625203"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a:solidFill>
                  <a:srgbClr val="005D77"/>
                </a:solidFill>
              </a:rPr>
              <a:t>Quanto è efficace un approccio basato sul machine learning per il rilevamento della </a:t>
            </a:r>
            <a:r>
              <a:rPr lang="it-IT" sz="1200" b="1" err="1">
                <a:solidFill>
                  <a:srgbClr val="005D77"/>
                </a:solidFill>
              </a:rPr>
              <a:t>flakiness</a:t>
            </a:r>
            <a:r>
              <a:rPr lang="it-IT" sz="1200" b="1">
                <a:solidFill>
                  <a:srgbClr val="005D77"/>
                </a:solidFill>
              </a:rPr>
              <a:t>, in una validazione </a:t>
            </a:r>
            <a:r>
              <a:rPr lang="it-IT" sz="1200" b="1" err="1">
                <a:solidFill>
                  <a:srgbClr val="005D77"/>
                </a:solidFill>
              </a:rPr>
              <a:t>within</a:t>
            </a:r>
            <a:r>
              <a:rPr lang="it-IT" sz="1200" b="1">
                <a:solidFill>
                  <a:srgbClr val="005D77"/>
                </a:solidFill>
              </a:rPr>
              <a:t>-project?</a:t>
            </a:r>
          </a:p>
        </p:txBody>
      </p:sp>
      <p:sp>
        <p:nvSpPr>
          <p:cNvPr id="7" name="Google Shape;404;p37">
            <a:extLst>
              <a:ext uri="{FF2B5EF4-FFF2-40B4-BE49-F238E27FC236}">
                <a16:creationId xmlns:a16="http://schemas.microsoft.com/office/drawing/2014/main" id="{81F57034-DBFD-14BF-648A-1698AB50516D}"/>
              </a:ext>
            </a:extLst>
          </p:cNvPr>
          <p:cNvSpPr txBox="1">
            <a:spLocks/>
          </p:cNvSpPr>
          <p:nvPr/>
        </p:nvSpPr>
        <p:spPr>
          <a:xfrm>
            <a:off x="5125355" y="2064490"/>
            <a:ext cx="3585408" cy="714175"/>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r>
              <a:rPr lang="it-IT" sz="1200" b="1">
                <a:solidFill>
                  <a:schemeClr val="accent3"/>
                </a:solidFill>
              </a:rPr>
              <a:t>Quanto è efficace un approccio basato sul machine learning per il rilevamento della </a:t>
            </a:r>
            <a:r>
              <a:rPr lang="it-IT" sz="1200" b="1" err="1">
                <a:solidFill>
                  <a:schemeClr val="accent3"/>
                </a:solidFill>
              </a:rPr>
              <a:t>flakiness</a:t>
            </a:r>
            <a:r>
              <a:rPr lang="it-IT" sz="1200" b="1">
                <a:solidFill>
                  <a:schemeClr val="accent3"/>
                </a:solidFill>
              </a:rPr>
              <a:t>, in una validazione cross-project?</a:t>
            </a:r>
          </a:p>
        </p:txBody>
      </p:sp>
    </p:spTree>
    <p:extLst>
      <p:ext uri="{BB962C8B-B14F-4D97-AF65-F5344CB8AC3E}">
        <p14:creationId xmlns:p14="http://schemas.microsoft.com/office/powerpoint/2010/main" val="2445525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11" name="Titolo 10">
            <a:extLst>
              <a:ext uri="{FF2B5EF4-FFF2-40B4-BE49-F238E27FC236}">
                <a16:creationId xmlns:a16="http://schemas.microsoft.com/office/drawing/2014/main" id="{852B13B8-241D-9078-1550-0CB95E7D395C}"/>
              </a:ext>
            </a:extLst>
          </p:cNvPr>
          <p:cNvSpPr>
            <a:spLocks noGrp="1"/>
          </p:cNvSpPr>
          <p:nvPr>
            <p:ph type="title"/>
          </p:nvPr>
        </p:nvSpPr>
        <p:spPr>
          <a:xfrm>
            <a:off x="1018688" y="235736"/>
            <a:ext cx="6969222" cy="676800"/>
          </a:xfrm>
        </p:spPr>
        <p:txBody>
          <a:bodyPr/>
          <a:lstStyle/>
          <a:p>
            <a:r>
              <a:rPr lang="it-IT" sz="3200" dirty="0">
                <a:solidFill>
                  <a:schemeClr val="accent3"/>
                </a:solidFill>
              </a:rPr>
              <a:t>Perché il crollo di prestazioni in un contesto CPFP?</a:t>
            </a:r>
          </a:p>
        </p:txBody>
      </p:sp>
      <p:graphicFrame>
        <p:nvGraphicFramePr>
          <p:cNvPr id="13" name="Tabella 12">
            <a:extLst>
              <a:ext uri="{FF2B5EF4-FFF2-40B4-BE49-F238E27FC236}">
                <a16:creationId xmlns:a16="http://schemas.microsoft.com/office/drawing/2014/main" id="{5E0F06FD-7A2C-C0C4-9DE9-94E9AA08C865}"/>
              </a:ext>
            </a:extLst>
          </p:cNvPr>
          <p:cNvGraphicFramePr>
            <a:graphicFrameLocks noGrp="1"/>
          </p:cNvGraphicFramePr>
          <p:nvPr>
            <p:extLst>
              <p:ext uri="{D42A27DB-BD31-4B8C-83A1-F6EECF244321}">
                <p14:modId xmlns:p14="http://schemas.microsoft.com/office/powerpoint/2010/main" val="4077964733"/>
              </p:ext>
            </p:extLst>
          </p:nvPr>
        </p:nvGraphicFramePr>
        <p:xfrm>
          <a:off x="1455299" y="1525119"/>
          <a:ext cx="6096000" cy="3382645"/>
        </p:xfrm>
        <a:graphic>
          <a:graphicData uri="http://schemas.openxmlformats.org/drawingml/2006/table">
            <a:tbl>
              <a:tblPr firstRow="1" bandRow="1">
                <a:tableStyleId>{91EBBBCC-DAD2-459C-BE2E-F6DE35CF9A28}</a:tableStyleId>
              </a:tblPr>
              <a:tblGrid>
                <a:gridCol w="1016000">
                  <a:extLst>
                    <a:ext uri="{9D8B030D-6E8A-4147-A177-3AD203B41FA5}">
                      <a16:colId xmlns:a16="http://schemas.microsoft.com/office/drawing/2014/main" val="2794842846"/>
                    </a:ext>
                  </a:extLst>
                </a:gridCol>
                <a:gridCol w="1016000">
                  <a:extLst>
                    <a:ext uri="{9D8B030D-6E8A-4147-A177-3AD203B41FA5}">
                      <a16:colId xmlns:a16="http://schemas.microsoft.com/office/drawing/2014/main" val="439705934"/>
                    </a:ext>
                  </a:extLst>
                </a:gridCol>
                <a:gridCol w="1016000">
                  <a:extLst>
                    <a:ext uri="{9D8B030D-6E8A-4147-A177-3AD203B41FA5}">
                      <a16:colId xmlns:a16="http://schemas.microsoft.com/office/drawing/2014/main" val="1183825708"/>
                    </a:ext>
                  </a:extLst>
                </a:gridCol>
                <a:gridCol w="1016000">
                  <a:extLst>
                    <a:ext uri="{9D8B030D-6E8A-4147-A177-3AD203B41FA5}">
                      <a16:colId xmlns:a16="http://schemas.microsoft.com/office/drawing/2014/main" val="4025483400"/>
                    </a:ext>
                  </a:extLst>
                </a:gridCol>
                <a:gridCol w="1016000">
                  <a:extLst>
                    <a:ext uri="{9D8B030D-6E8A-4147-A177-3AD203B41FA5}">
                      <a16:colId xmlns:a16="http://schemas.microsoft.com/office/drawing/2014/main" val="1137653595"/>
                    </a:ext>
                  </a:extLst>
                </a:gridCol>
                <a:gridCol w="1016000">
                  <a:extLst>
                    <a:ext uri="{9D8B030D-6E8A-4147-A177-3AD203B41FA5}">
                      <a16:colId xmlns:a16="http://schemas.microsoft.com/office/drawing/2014/main" val="3500419519"/>
                    </a:ext>
                  </a:extLst>
                </a:gridCol>
              </a:tblGrid>
              <a:tr h="370840">
                <a:tc>
                  <a:txBody>
                    <a:bodyPr/>
                    <a:lstStyle/>
                    <a:p>
                      <a:pPr algn="ctr"/>
                      <a:r>
                        <a:rPr lang="it-IT" sz="1200">
                          <a:solidFill>
                            <a:schemeClr val="accent6"/>
                          </a:solidFill>
                          <a:latin typeface="Montserrat" pitchFamily="2" charset="77"/>
                        </a:rPr>
                        <a:t>Feature</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050" err="1">
                          <a:solidFill>
                            <a:schemeClr val="accent6"/>
                          </a:solidFill>
                          <a:latin typeface="Montserrat" pitchFamily="2" charset="77"/>
                        </a:rPr>
                        <a:t>Mean</a:t>
                      </a:r>
                      <a:r>
                        <a:rPr lang="it-IT" sz="1050">
                          <a:solidFill>
                            <a:schemeClr val="accent6"/>
                          </a:solidFill>
                          <a:latin typeface="Montserrat" pitchFamily="2" charset="77"/>
                        </a:rPr>
                        <a:t> Sorgente</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050" err="1">
                          <a:solidFill>
                            <a:schemeClr val="accent6"/>
                          </a:solidFill>
                          <a:latin typeface="Montserrat" pitchFamily="2" charset="77"/>
                        </a:rPr>
                        <a:t>Mean</a:t>
                      </a:r>
                      <a:r>
                        <a:rPr lang="it-IT" sz="1050">
                          <a:solidFill>
                            <a:schemeClr val="accent6"/>
                          </a:solidFill>
                          <a:latin typeface="Montserrat" pitchFamily="2" charset="77"/>
                        </a:rPr>
                        <a:t> Target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050">
                          <a:solidFill>
                            <a:schemeClr val="accent6"/>
                          </a:solidFill>
                          <a:latin typeface="Montserrat" pitchFamily="2" charset="77"/>
                        </a:rPr>
                        <a:t>STD Sorgente</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050">
                          <a:solidFill>
                            <a:schemeClr val="accent6"/>
                          </a:solidFill>
                          <a:latin typeface="Montserrat" pitchFamily="2" charset="77"/>
                        </a:rPr>
                        <a:t>STD Target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050">
                          <a:solidFill>
                            <a:schemeClr val="accent6"/>
                          </a:solidFill>
                          <a:latin typeface="Montserrat" pitchFamily="2" charset="77"/>
                        </a:rPr>
                        <a:t>Feature </a:t>
                      </a:r>
                      <a:r>
                        <a:rPr lang="it-IT" sz="1050" err="1">
                          <a:solidFill>
                            <a:schemeClr val="accent6"/>
                          </a:solidFill>
                          <a:latin typeface="Montserrat" pitchFamily="2" charset="77"/>
                        </a:rPr>
                        <a:t>Importance</a:t>
                      </a:r>
                      <a:endParaRPr lang="it-IT" sz="1050">
                        <a:solidFill>
                          <a:schemeClr val="accent6"/>
                        </a:solidFill>
                        <a:latin typeface="Montserrat" pitchFamily="2" charset="77"/>
                      </a:endParaRP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3445911530"/>
                  </a:ext>
                </a:extLst>
              </a:tr>
              <a:tr h="370840">
                <a:tc>
                  <a:txBody>
                    <a:bodyPr/>
                    <a:lstStyle/>
                    <a:p>
                      <a:pPr algn="ctr" fontAlgn="b"/>
                      <a:r>
                        <a:rPr lang="it-IT" sz="1200" b="0" i="0" u="none" strike="noStrike" err="1">
                          <a:solidFill>
                            <a:srgbClr val="000000"/>
                          </a:solidFill>
                          <a:effectLst/>
                          <a:latin typeface="Montserrat" pitchFamily="2" charset="77"/>
                        </a:rPr>
                        <a:t>tloc</a:t>
                      </a:r>
                      <a:endParaRPr lang="it-IT" sz="1200" b="0" i="0" u="none" strike="noStrike">
                        <a:solidFill>
                          <a:srgbClr val="000000"/>
                        </a:solidFill>
                        <a:effectLst/>
                        <a:latin typeface="Montserrat" pitchFamily="2" charset="77"/>
                      </a:endParaRP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11,1</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6,7</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12,5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5,3</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0,104</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2743684624"/>
                  </a:ext>
                </a:extLst>
              </a:tr>
              <a:tr h="370840">
                <a:tc>
                  <a:txBody>
                    <a:bodyPr/>
                    <a:lstStyle/>
                    <a:p>
                      <a:pPr algn="ctr" fontAlgn="b"/>
                      <a:r>
                        <a:rPr lang="it-IT" sz="1200" b="0" i="0" u="none" strike="noStrike">
                          <a:solidFill>
                            <a:srgbClr val="000000"/>
                          </a:solidFill>
                          <a:effectLst/>
                          <a:latin typeface="Montserrat" pitchFamily="2" charset="77"/>
                        </a:rPr>
                        <a:t>lcom5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3,2</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2,2</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9,3</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0,087</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319364730"/>
                  </a:ext>
                </a:extLst>
              </a:tr>
              <a:tr h="370840">
                <a:tc>
                  <a:txBody>
                    <a:bodyPr/>
                    <a:lstStyle/>
                    <a:p>
                      <a:pPr algn="ctr" fontAlgn="b"/>
                      <a:r>
                        <a:rPr lang="it-IT" sz="1200" b="0" i="0" u="none" strike="noStrike">
                          <a:solidFill>
                            <a:srgbClr val="000000"/>
                          </a:solidFill>
                          <a:effectLst/>
                          <a:latin typeface="Montserrat" pitchFamily="2" charset="77"/>
                        </a:rPr>
                        <a:t>eagerTest</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0,8</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2,6</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0,084</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527921738"/>
                  </a:ext>
                </a:extLst>
              </a:tr>
              <a:tr h="370840">
                <a:tc>
                  <a:txBody>
                    <a:bodyPr/>
                    <a:lstStyle/>
                    <a:p>
                      <a:pPr algn="ctr" fontAlgn="b"/>
                      <a:r>
                        <a:rPr lang="it-IT" sz="1200" b="0" i="0" u="none" strike="noStrike" err="1">
                          <a:solidFill>
                            <a:srgbClr val="000000"/>
                          </a:solidFill>
                          <a:effectLst/>
                          <a:latin typeface="Montserrat" pitchFamily="2" charset="77"/>
                        </a:rPr>
                        <a:t>Assertion</a:t>
                      </a:r>
                      <a:endParaRPr lang="it-IT" sz="1200" b="0" i="0" u="none" strike="noStrike">
                        <a:solidFill>
                          <a:srgbClr val="000000"/>
                        </a:solidFill>
                        <a:effectLst/>
                        <a:latin typeface="Montserrat" pitchFamily="2" charset="77"/>
                      </a:endParaRPr>
                    </a:p>
                    <a:p>
                      <a:pPr algn="ctr" fontAlgn="b"/>
                      <a:r>
                        <a:rPr lang="it-IT" sz="1200" b="0" i="0" u="none" strike="noStrike">
                          <a:solidFill>
                            <a:srgbClr val="000000"/>
                          </a:solidFill>
                          <a:effectLst/>
                          <a:latin typeface="Montserrat" pitchFamily="2" charset="77"/>
                        </a:rPr>
                        <a:t>Roulette</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0,4</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3,5</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1,0</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0,073</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2912216758"/>
                  </a:ext>
                </a:extLst>
              </a:tr>
              <a:tr h="370840">
                <a:tc>
                  <a:txBody>
                    <a:bodyPr/>
                    <a:lstStyle/>
                    <a:p>
                      <a:pPr algn="ctr" fontAlgn="b"/>
                      <a:r>
                        <a:rPr lang="it-IT" sz="1200" b="0" i="0" u="none" strike="noStrike">
                          <a:solidFill>
                            <a:srgbClr val="000000"/>
                          </a:solidFill>
                          <a:effectLst/>
                          <a:latin typeface="Montserrat" pitchFamily="2" charset="77"/>
                        </a:rPr>
                        <a:t>mpc</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106,2</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29,2</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385,3</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26,8</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0,069</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1955572298"/>
                  </a:ext>
                </a:extLst>
              </a:tr>
              <a:tr h="370840">
                <a:tc>
                  <a:txBody>
                    <a:bodyPr/>
                    <a:lstStyle/>
                    <a:p>
                      <a:pPr algn="ctr" fontAlgn="b"/>
                      <a:r>
                        <a:rPr lang="it-IT" sz="1200" b="0" i="0" u="none" strike="noStrike" err="1">
                          <a:solidFill>
                            <a:srgbClr val="000000"/>
                          </a:solidFill>
                          <a:effectLst/>
                          <a:latin typeface="Montserrat" pitchFamily="2" charset="77"/>
                        </a:rPr>
                        <a:t>cbo</a:t>
                      </a:r>
                      <a:endParaRPr lang="it-IT" sz="1200" b="0" i="0" u="none" strike="noStrike">
                        <a:solidFill>
                          <a:srgbClr val="000000"/>
                        </a:solidFill>
                        <a:effectLst/>
                        <a:latin typeface="Montserrat" pitchFamily="2" charset="77"/>
                      </a:endParaRP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22,9</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16,8</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44,8</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11,2</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0,067</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2915269265"/>
                  </a:ext>
                </a:extLst>
              </a:tr>
              <a:tr h="370840">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a:solidFill>
                            <a:schemeClr val="tx1">
                              <a:lumMod val="50000"/>
                            </a:schemeClr>
                          </a:solidFill>
                          <a:latin typeface="Montserrat" pitchFamily="2" charset="77"/>
                        </a:rPr>
                        <a:t>…</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1412639059"/>
                  </a:ext>
                </a:extLst>
              </a:tr>
              <a:tr h="370840">
                <a:tc>
                  <a:txBody>
                    <a:bodyPr/>
                    <a:lstStyle/>
                    <a:p>
                      <a:pPr algn="ctr" fontAlgn="b"/>
                      <a:r>
                        <a:rPr lang="it-IT" sz="1200" b="0" i="0" u="none" strike="noStrike" err="1">
                          <a:solidFill>
                            <a:srgbClr val="000000"/>
                          </a:solidFill>
                          <a:effectLst/>
                          <a:latin typeface="Montserrat" pitchFamily="2" charset="77"/>
                        </a:rPr>
                        <a:t>testRunWar</a:t>
                      </a:r>
                      <a:endParaRPr lang="it-IT" sz="1200" b="0" i="0" u="none" strike="noStrike">
                        <a:solidFill>
                          <a:srgbClr val="000000"/>
                        </a:solidFill>
                        <a:effectLst/>
                        <a:latin typeface="Montserrat" pitchFamily="2" charset="77"/>
                      </a:endParaRP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fontAlgn="b"/>
                      <a:r>
                        <a:rPr lang="it-IT" sz="1200" b="0" i="0" u="none" strike="noStrike">
                          <a:solidFill>
                            <a:srgbClr val="000000"/>
                          </a:solidFill>
                          <a:effectLst/>
                          <a:latin typeface="Montserrat" pitchFamily="2" charset="77"/>
                        </a:rPr>
                        <a:t>0,0</a:t>
                      </a:r>
                    </a:p>
                  </a:txBody>
                  <a:tcPr marL="9525" marR="9525" marT="9525" marB="0"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tc>
                  <a:txBody>
                    <a:bodyPr/>
                    <a:lstStyle/>
                    <a:p>
                      <a:pPr algn="ctr"/>
                      <a:r>
                        <a:rPr lang="it-IT" sz="1200">
                          <a:solidFill>
                            <a:schemeClr val="tx1">
                              <a:lumMod val="50000"/>
                            </a:schemeClr>
                          </a:solidFill>
                          <a:latin typeface="Montserrat" pitchFamily="2" charset="77"/>
                        </a:rPr>
                        <a:t>0,0</a:t>
                      </a:r>
                    </a:p>
                  </a:txBody>
                  <a:tcPr anchor="ctr">
                    <a:lnL w="12700" cap="flat" cmpd="sng" algn="ctr">
                      <a:solidFill>
                        <a:schemeClr val="accent5"/>
                      </a:solidFill>
                      <a:prstDash val="solid"/>
                      <a:round/>
                      <a:headEnd type="none" w="med" len="med"/>
                      <a:tailEnd type="none" w="med" len="med"/>
                    </a:lnL>
                    <a:lnR w="12700" cap="flat" cmpd="sng" algn="ctr">
                      <a:solidFill>
                        <a:schemeClr val="accent5"/>
                      </a:solidFill>
                      <a:prstDash val="solid"/>
                      <a:round/>
                      <a:headEnd type="none" w="med" len="med"/>
                      <a:tailEnd type="none" w="med" len="med"/>
                    </a:lnR>
                    <a:lnT w="12700" cap="flat" cmpd="sng" algn="ctr">
                      <a:solidFill>
                        <a:schemeClr val="accent5"/>
                      </a:solidFill>
                      <a:prstDash val="solid"/>
                      <a:round/>
                      <a:headEnd type="none" w="med" len="med"/>
                      <a:tailEnd type="none" w="med" len="med"/>
                    </a:lnT>
                    <a:lnB w="12700" cap="flat" cmpd="sng" algn="ctr">
                      <a:solidFill>
                        <a:schemeClr val="accent5"/>
                      </a:solidFill>
                      <a:prstDash val="solid"/>
                      <a:round/>
                      <a:headEnd type="none" w="med" len="med"/>
                      <a:tailEnd type="none" w="med" len="med"/>
                    </a:lnB>
                  </a:tcPr>
                </a:tc>
                <a:extLst>
                  <a:ext uri="{0D108BD9-81ED-4DB2-BD59-A6C34878D82A}">
                    <a16:rowId xmlns:a16="http://schemas.microsoft.com/office/drawing/2014/main" val="2225454494"/>
                  </a:ext>
                </a:extLst>
              </a:tr>
            </a:tbl>
          </a:graphicData>
        </a:graphic>
      </p:graphicFrame>
    </p:spTree>
    <p:extLst>
      <p:ext uri="{BB962C8B-B14F-4D97-AF65-F5344CB8AC3E}">
        <p14:creationId xmlns:p14="http://schemas.microsoft.com/office/powerpoint/2010/main" val="954054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6" name="Google Shape;326;p35"/>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a:t>Che </a:t>
            </a:r>
            <a:r>
              <a:rPr lang="en" dirty="0" err="1"/>
              <a:t>cos’è</a:t>
            </a:r>
            <a:r>
              <a:rPr lang="en" dirty="0"/>
              <a:t> il testing?</a:t>
            </a:r>
            <a:endParaRPr dirty="0"/>
          </a:p>
        </p:txBody>
      </p:sp>
      <p:sp>
        <p:nvSpPr>
          <p:cNvPr id="6" name="CasellaDiTesto 5">
            <a:extLst>
              <a:ext uri="{FF2B5EF4-FFF2-40B4-BE49-F238E27FC236}">
                <a16:creationId xmlns:a16="http://schemas.microsoft.com/office/drawing/2014/main" id="{1ED9C394-3526-A9CA-B2A2-15B3D09F4721}"/>
              </a:ext>
            </a:extLst>
          </p:cNvPr>
          <p:cNvSpPr txBox="1"/>
          <p:nvPr/>
        </p:nvSpPr>
        <p:spPr>
          <a:xfrm>
            <a:off x="720000" y="2063918"/>
            <a:ext cx="7633252" cy="1015663"/>
          </a:xfrm>
          <a:prstGeom prst="rect">
            <a:avLst/>
          </a:prstGeom>
          <a:noFill/>
        </p:spPr>
        <p:txBody>
          <a:bodyPr wrap="square">
            <a:spAutoFit/>
          </a:bodyPr>
          <a:lstStyle/>
          <a:p>
            <a:pPr algn="ctr"/>
            <a:r>
              <a:rPr lang="it-IT" sz="2000" b="1" u="none" strike="noStrike" dirty="0">
                <a:solidFill>
                  <a:srgbClr val="002060"/>
                </a:solidFill>
                <a:effectLst/>
                <a:latin typeface="Montserrat" pitchFamily="2" charset="77"/>
              </a:rPr>
              <a:t>Il testing è il processo </a:t>
            </a:r>
            <a:r>
              <a:rPr lang="it-IT" sz="2000" u="none" strike="noStrike" dirty="0">
                <a:solidFill>
                  <a:srgbClr val="002060"/>
                </a:solidFill>
                <a:effectLst/>
                <a:latin typeface="Montserrat" pitchFamily="2" charset="77"/>
              </a:rPr>
              <a:t>di valutazione di un'applicazione software </a:t>
            </a:r>
            <a:r>
              <a:rPr lang="it-IT" sz="2000" b="1" u="none" strike="noStrike" dirty="0">
                <a:solidFill>
                  <a:srgbClr val="002060"/>
                </a:solidFill>
                <a:effectLst/>
                <a:latin typeface="Montserrat" pitchFamily="2" charset="77"/>
              </a:rPr>
              <a:t>per identificare difetti, errori o comportamenti indesiderati </a:t>
            </a:r>
            <a:r>
              <a:rPr lang="it-IT" sz="2000" u="none" strike="noStrike" dirty="0">
                <a:solidFill>
                  <a:srgbClr val="002060"/>
                </a:solidFill>
                <a:effectLst/>
                <a:latin typeface="Montserrat" pitchFamily="2" charset="77"/>
              </a:rPr>
              <a:t>con</a:t>
            </a:r>
            <a:r>
              <a:rPr lang="it-IT" sz="2000" b="1" u="none" strike="noStrike" dirty="0">
                <a:solidFill>
                  <a:srgbClr val="002060"/>
                </a:solidFill>
                <a:effectLst/>
                <a:latin typeface="Montserrat" pitchFamily="2" charset="77"/>
              </a:rPr>
              <a:t> </a:t>
            </a:r>
            <a:r>
              <a:rPr lang="it-IT" sz="2000" u="none" strike="noStrike" dirty="0">
                <a:solidFill>
                  <a:srgbClr val="002060"/>
                </a:solidFill>
                <a:effectLst/>
                <a:latin typeface="Montserrat" pitchFamily="2" charset="77"/>
              </a:rPr>
              <a:t>l'obiettivo di garantire un alta qualità. </a:t>
            </a:r>
            <a:endParaRPr lang="it-IT" sz="2000" dirty="0">
              <a:solidFill>
                <a:srgbClr val="002060"/>
              </a:solidFill>
              <a:latin typeface="Montserrat" pitchFamily="2" charset="77"/>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4" name="Google Shape;594;p40"/>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accent3"/>
                </a:solidFill>
              </a:rPr>
              <a:t>CPFP EXPERIMENTS</a:t>
            </a:r>
            <a:endParaRPr>
              <a:solidFill>
                <a:schemeClr val="accent3"/>
              </a:solidFill>
            </a:endParaRPr>
          </a:p>
        </p:txBody>
      </p:sp>
      <p:grpSp>
        <p:nvGrpSpPr>
          <p:cNvPr id="615" name="Google Shape;615;p40"/>
          <p:cNvGrpSpPr/>
          <p:nvPr/>
        </p:nvGrpSpPr>
        <p:grpSpPr>
          <a:xfrm>
            <a:off x="76190" y="76211"/>
            <a:ext cx="1399466" cy="1919431"/>
            <a:chOff x="76190" y="76211"/>
            <a:chExt cx="1399466" cy="1919431"/>
          </a:xfrm>
        </p:grpSpPr>
        <p:sp>
          <p:nvSpPr>
            <p:cNvPr id="616" name="Google Shape;616;p40"/>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40"/>
            <p:cNvGrpSpPr/>
            <p:nvPr/>
          </p:nvGrpSpPr>
          <p:grpSpPr>
            <a:xfrm>
              <a:off x="228600" y="228600"/>
              <a:ext cx="1023557" cy="1199891"/>
              <a:chOff x="112075" y="-185574"/>
              <a:chExt cx="1023557" cy="1199891"/>
            </a:xfrm>
          </p:grpSpPr>
          <p:sp>
            <p:nvSpPr>
              <p:cNvPr id="618" name="Google Shape;618;p40"/>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40"/>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ttangolo con angoli arrotondati 1">
            <a:extLst>
              <a:ext uri="{FF2B5EF4-FFF2-40B4-BE49-F238E27FC236}">
                <a16:creationId xmlns:a16="http://schemas.microsoft.com/office/drawing/2014/main" id="{A3ECC68B-6936-2874-CE01-6A2EE447A813}"/>
              </a:ext>
            </a:extLst>
          </p:cNvPr>
          <p:cNvSpPr/>
          <p:nvPr/>
        </p:nvSpPr>
        <p:spPr>
          <a:xfrm>
            <a:off x="1252142" y="2275894"/>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Filtro di </a:t>
            </a:r>
            <a:r>
              <a:rPr lang="it-IT" b="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Burak</a:t>
            </a:r>
            <a:endPar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3" name="Rettangolo con angoli arrotondati 2">
            <a:extLst>
              <a:ext uri="{FF2B5EF4-FFF2-40B4-BE49-F238E27FC236}">
                <a16:creationId xmlns:a16="http://schemas.microsoft.com/office/drawing/2014/main" id="{5D2E20C6-18C7-5CAD-B092-517DC35D3399}"/>
              </a:ext>
            </a:extLst>
          </p:cNvPr>
          <p:cNvSpPr/>
          <p:nvPr/>
        </p:nvSpPr>
        <p:spPr>
          <a:xfrm>
            <a:off x="3000816" y="2275894"/>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sul clustering</a:t>
            </a:r>
          </a:p>
        </p:txBody>
      </p:sp>
      <p:sp>
        <p:nvSpPr>
          <p:cNvPr id="4" name="Rettangolo con angoli arrotondati 3">
            <a:extLst>
              <a:ext uri="{FF2B5EF4-FFF2-40B4-BE49-F238E27FC236}">
                <a16:creationId xmlns:a16="http://schemas.microsoft.com/office/drawing/2014/main" id="{FA7D36F4-C801-F710-1C4B-7BB39D900971}"/>
              </a:ext>
            </a:extLst>
          </p:cNvPr>
          <p:cNvSpPr/>
          <p:nvPr/>
        </p:nvSpPr>
        <p:spPr>
          <a:xfrm>
            <a:off x="1252141" y="3010013"/>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 repository</a:t>
            </a:r>
          </a:p>
        </p:txBody>
      </p:sp>
      <p:sp>
        <p:nvSpPr>
          <p:cNvPr id="5" name="Rettangolo con angoli arrotondati 4">
            <a:extLst>
              <a:ext uri="{FF2B5EF4-FFF2-40B4-BE49-F238E27FC236}">
                <a16:creationId xmlns:a16="http://schemas.microsoft.com/office/drawing/2014/main" id="{8290CBDC-60F0-26D2-59EC-901C4C632355}"/>
              </a:ext>
            </a:extLst>
          </p:cNvPr>
          <p:cNvSpPr/>
          <p:nvPr/>
        </p:nvSpPr>
        <p:spPr>
          <a:xfrm>
            <a:off x="2065029" y="3789513"/>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TCA</a:t>
            </a:r>
          </a:p>
        </p:txBody>
      </p:sp>
      <p:sp>
        <p:nvSpPr>
          <p:cNvPr id="6" name="Rettangolo con angoli arrotondati 5">
            <a:extLst>
              <a:ext uri="{FF2B5EF4-FFF2-40B4-BE49-F238E27FC236}">
                <a16:creationId xmlns:a16="http://schemas.microsoft.com/office/drawing/2014/main" id="{C86546BD-AEBD-3475-DBDE-AFEADDC63B6D}"/>
              </a:ext>
            </a:extLst>
          </p:cNvPr>
          <p:cNvSpPr/>
          <p:nvPr/>
        </p:nvSpPr>
        <p:spPr>
          <a:xfrm>
            <a:off x="3000815" y="3010013"/>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IG_SM_FS_TCA</a:t>
            </a:r>
          </a:p>
        </p:txBody>
      </p:sp>
      <p:sp>
        <p:nvSpPr>
          <p:cNvPr id="7" name="Rettangolo con angoli arrotondati 6">
            <a:extLst>
              <a:ext uri="{FF2B5EF4-FFF2-40B4-BE49-F238E27FC236}">
                <a16:creationId xmlns:a16="http://schemas.microsoft.com/office/drawing/2014/main" id="{3C4128FB-6E8A-85A5-4CAC-99270BDBE1F7}"/>
              </a:ext>
            </a:extLst>
          </p:cNvPr>
          <p:cNvSpPr/>
          <p:nvPr/>
        </p:nvSpPr>
        <p:spPr>
          <a:xfrm>
            <a:off x="5658993" y="2566416"/>
            <a:ext cx="1625777" cy="633363"/>
          </a:xfrm>
          <a:prstGeom prst="round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TrAdaBoost</a:t>
            </a:r>
            <a:endPar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8" name="CasellaDiTesto 7">
            <a:extLst>
              <a:ext uri="{FF2B5EF4-FFF2-40B4-BE49-F238E27FC236}">
                <a16:creationId xmlns:a16="http://schemas.microsoft.com/office/drawing/2014/main" id="{5D7A7D82-1694-3BB3-E32C-338DCCD8E87C}"/>
              </a:ext>
            </a:extLst>
          </p:cNvPr>
          <p:cNvSpPr txBox="1"/>
          <p:nvPr/>
        </p:nvSpPr>
        <p:spPr>
          <a:xfrm>
            <a:off x="1527708" y="1615871"/>
            <a:ext cx="2700418" cy="523220"/>
          </a:xfrm>
          <a:prstGeom prst="rect">
            <a:avLst/>
          </a:prstGeom>
          <a:noFill/>
        </p:spPr>
        <p:txBody>
          <a:bodyPr wrap="square" rtlCol="0">
            <a:spAutoFit/>
          </a:bodyPr>
          <a:lstStyle/>
          <a:p>
            <a:pPr algn="ctr"/>
            <a:r>
              <a:rPr lang="it-IT" b="1">
                <a:solidFill>
                  <a:schemeClr val="accent3"/>
                </a:solidFill>
              </a:rPr>
              <a:t>Metodi non supervisionati</a:t>
            </a:r>
          </a:p>
          <a:p>
            <a:pPr algn="ctr"/>
            <a:r>
              <a:rPr lang="it-IT" b="1">
                <a:solidFill>
                  <a:schemeClr val="accent3"/>
                </a:solidFill>
              </a:rPr>
              <a:t>(Feature-</a:t>
            </a:r>
            <a:r>
              <a:rPr lang="it-IT" b="1" err="1">
                <a:solidFill>
                  <a:schemeClr val="accent3"/>
                </a:solidFill>
              </a:rPr>
              <a:t>Based</a:t>
            </a:r>
            <a:r>
              <a:rPr lang="it-IT" b="1">
                <a:solidFill>
                  <a:schemeClr val="accent3"/>
                </a:solidFill>
              </a:rPr>
              <a:t>)</a:t>
            </a:r>
          </a:p>
        </p:txBody>
      </p:sp>
      <p:sp>
        <p:nvSpPr>
          <p:cNvPr id="9" name="CasellaDiTesto 8">
            <a:extLst>
              <a:ext uri="{FF2B5EF4-FFF2-40B4-BE49-F238E27FC236}">
                <a16:creationId xmlns:a16="http://schemas.microsoft.com/office/drawing/2014/main" id="{33ACEF59-3BAB-BCBB-818D-D27379633097}"/>
              </a:ext>
            </a:extLst>
          </p:cNvPr>
          <p:cNvSpPr txBox="1"/>
          <p:nvPr/>
        </p:nvSpPr>
        <p:spPr>
          <a:xfrm>
            <a:off x="5121672" y="1615871"/>
            <a:ext cx="2700418" cy="523220"/>
          </a:xfrm>
          <a:prstGeom prst="rect">
            <a:avLst/>
          </a:prstGeom>
          <a:noFill/>
        </p:spPr>
        <p:txBody>
          <a:bodyPr wrap="square" rtlCol="0">
            <a:spAutoFit/>
          </a:bodyPr>
          <a:lstStyle/>
          <a:p>
            <a:pPr algn="ctr"/>
            <a:r>
              <a:rPr lang="it-IT" b="1">
                <a:solidFill>
                  <a:srgbClr val="C00000"/>
                </a:solidFill>
              </a:rPr>
              <a:t>Metodi supervisionati</a:t>
            </a:r>
          </a:p>
          <a:p>
            <a:pPr algn="ctr"/>
            <a:r>
              <a:rPr lang="it-IT" b="1">
                <a:solidFill>
                  <a:srgbClr val="C00000"/>
                </a:solidFill>
              </a:rPr>
              <a:t>(</a:t>
            </a:r>
            <a:r>
              <a:rPr lang="it-IT" b="1" err="1">
                <a:solidFill>
                  <a:srgbClr val="C00000"/>
                </a:solidFill>
              </a:rPr>
              <a:t>Instance-Based</a:t>
            </a:r>
            <a:r>
              <a:rPr lang="it-IT" b="1">
                <a:solidFill>
                  <a:srgbClr val="C00000"/>
                </a:solidFill>
              </a:rPr>
              <a: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bg>
      <p:bgPr>
        <a:solidFill>
          <a:srgbClr val="FCD1AC"/>
        </a:solidFill>
        <a:effectLst/>
      </p:bgPr>
    </p:bg>
    <p:spTree>
      <p:nvGrpSpPr>
        <p:cNvPr id="1" name="Shape 1313"/>
        <p:cNvGrpSpPr/>
        <p:nvPr/>
      </p:nvGrpSpPr>
      <p:grpSpPr>
        <a:xfrm>
          <a:off x="0" y="0"/>
          <a:ext cx="0" cy="0"/>
          <a:chOff x="0" y="0"/>
          <a:chExt cx="0" cy="0"/>
        </a:xfrm>
      </p:grpSpPr>
      <p:sp>
        <p:nvSpPr>
          <p:cNvPr id="8" name="Rettangolo con angoli arrotondati 7">
            <a:extLst>
              <a:ext uri="{FF2B5EF4-FFF2-40B4-BE49-F238E27FC236}">
                <a16:creationId xmlns:a16="http://schemas.microsoft.com/office/drawing/2014/main" id="{F02E9320-150F-5758-C730-F73F0CC6C3DB}"/>
              </a:ext>
            </a:extLst>
          </p:cNvPr>
          <p:cNvSpPr/>
          <p:nvPr/>
        </p:nvSpPr>
        <p:spPr>
          <a:xfrm>
            <a:off x="305947" y="2422741"/>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Filtro di </a:t>
            </a:r>
            <a:r>
              <a:rPr lang="it-IT"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Burak</a:t>
            </a:r>
            <a:endPar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1314" name="Google Shape;1314;p5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a:solidFill>
                  <a:schemeClr val="accent3"/>
                </a:solidFill>
              </a:rPr>
              <a:t>CPFP EXPERIMENTS</a:t>
            </a:r>
            <a:endParaRPr dirty="0">
              <a:solidFill>
                <a:schemeClr val="accent3"/>
              </a:solidFill>
            </a:endParaRPr>
          </a:p>
        </p:txBody>
      </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CasellaDiTesto 2">
            <a:extLst>
              <a:ext uri="{FF2B5EF4-FFF2-40B4-BE49-F238E27FC236}">
                <a16:creationId xmlns:a16="http://schemas.microsoft.com/office/drawing/2014/main" id="{0EF8A12E-2D8A-6779-3D6D-1376EB94BA01}"/>
              </a:ext>
            </a:extLst>
          </p:cNvPr>
          <p:cNvSpPr txBox="1"/>
          <p:nvPr/>
        </p:nvSpPr>
        <p:spPr>
          <a:xfrm>
            <a:off x="2368800" y="1632200"/>
            <a:ext cx="1296000" cy="307777"/>
          </a:xfrm>
          <a:prstGeom prst="rect">
            <a:avLst/>
          </a:prstGeom>
          <a:noFill/>
        </p:spPr>
        <p:txBody>
          <a:bodyPr wrap="square" rtlCol="0">
            <a:spAutoFit/>
          </a:bodyPr>
          <a:lstStyle/>
          <a:p>
            <a:r>
              <a:rPr lang="it-IT" b="1" dirty="0">
                <a:solidFill>
                  <a:srgbClr val="C00000"/>
                </a:solidFill>
                <a:latin typeface="Montserrat" pitchFamily="2" charset="77"/>
              </a:rPr>
              <a:t>Strategia</a:t>
            </a:r>
          </a:p>
        </p:txBody>
      </p:sp>
      <p:sp>
        <p:nvSpPr>
          <p:cNvPr id="4" name="CasellaDiTesto 3">
            <a:extLst>
              <a:ext uri="{FF2B5EF4-FFF2-40B4-BE49-F238E27FC236}">
                <a16:creationId xmlns:a16="http://schemas.microsoft.com/office/drawing/2014/main" id="{1315082D-D92F-0D3A-D135-96FD3879C0C8}"/>
              </a:ext>
            </a:extLst>
          </p:cNvPr>
          <p:cNvSpPr txBox="1"/>
          <p:nvPr/>
        </p:nvSpPr>
        <p:spPr>
          <a:xfrm>
            <a:off x="2368800" y="2585535"/>
            <a:ext cx="1296000" cy="307777"/>
          </a:xfrm>
          <a:prstGeom prst="rect">
            <a:avLst/>
          </a:prstGeom>
          <a:noFill/>
        </p:spPr>
        <p:txBody>
          <a:bodyPr wrap="square" rtlCol="0">
            <a:spAutoFit/>
          </a:bodyPr>
          <a:lstStyle/>
          <a:p>
            <a:r>
              <a:rPr lang="it-IT" b="1">
                <a:solidFill>
                  <a:srgbClr val="C00000"/>
                </a:solidFill>
                <a:latin typeface="Montserrat" pitchFamily="2" charset="77"/>
              </a:rPr>
              <a:t>Limiti</a:t>
            </a:r>
          </a:p>
        </p:txBody>
      </p:sp>
      <p:sp>
        <p:nvSpPr>
          <p:cNvPr id="5" name="CasellaDiTesto 4">
            <a:extLst>
              <a:ext uri="{FF2B5EF4-FFF2-40B4-BE49-F238E27FC236}">
                <a16:creationId xmlns:a16="http://schemas.microsoft.com/office/drawing/2014/main" id="{33C0C2AD-2497-462E-B598-5CA8ABE5996D}"/>
              </a:ext>
            </a:extLst>
          </p:cNvPr>
          <p:cNvSpPr txBox="1"/>
          <p:nvPr/>
        </p:nvSpPr>
        <p:spPr>
          <a:xfrm>
            <a:off x="2416553" y="1995361"/>
            <a:ext cx="5555948" cy="523220"/>
          </a:xfrm>
          <a:prstGeom prst="rect">
            <a:avLst/>
          </a:prstGeom>
          <a:noFill/>
        </p:spPr>
        <p:txBody>
          <a:bodyPr wrap="square" rtlCol="0">
            <a:spAutoFit/>
          </a:bodyPr>
          <a:lstStyle/>
          <a:p>
            <a:r>
              <a:rPr lang="it-IT" b="1">
                <a:solidFill>
                  <a:schemeClr val="accent3">
                    <a:lumMod val="50000"/>
                  </a:schemeClr>
                </a:solidFill>
                <a:latin typeface="Montserrat" pitchFamily="2" charset="77"/>
              </a:rPr>
              <a:t>Per ogni test della repository target, vengono selezionati i K test più vicini dei dati di training (sorgente).</a:t>
            </a:r>
          </a:p>
        </p:txBody>
      </p:sp>
      <p:sp>
        <p:nvSpPr>
          <p:cNvPr id="6" name="CasellaDiTesto 5">
            <a:extLst>
              <a:ext uri="{FF2B5EF4-FFF2-40B4-BE49-F238E27FC236}">
                <a16:creationId xmlns:a16="http://schemas.microsoft.com/office/drawing/2014/main" id="{062485CC-A043-8B41-616D-259446B1A724}"/>
              </a:ext>
            </a:extLst>
          </p:cNvPr>
          <p:cNvSpPr txBox="1"/>
          <p:nvPr/>
        </p:nvSpPr>
        <p:spPr>
          <a:xfrm>
            <a:off x="2416553" y="2937126"/>
            <a:ext cx="5555948" cy="1384995"/>
          </a:xfrm>
          <a:prstGeom prst="rect">
            <a:avLst/>
          </a:prstGeom>
          <a:noFill/>
        </p:spPr>
        <p:txBody>
          <a:bodyPr wrap="square" rtlCol="0">
            <a:spAutoFit/>
          </a:bodyPr>
          <a:lstStyle/>
          <a:p>
            <a:r>
              <a:rPr lang="it-IT" b="1">
                <a:solidFill>
                  <a:schemeClr val="accent3">
                    <a:lumMod val="50000"/>
                  </a:schemeClr>
                </a:solidFill>
                <a:latin typeface="Montserrat" pitchFamily="2" charset="77"/>
              </a:rPr>
              <a:t>Non sempre i test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della repository target, selezionano K test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dei dati di </a:t>
            </a:r>
            <a:r>
              <a:rPr lang="it-IT" b="1" err="1">
                <a:solidFill>
                  <a:schemeClr val="accent3">
                    <a:lumMod val="50000"/>
                  </a:schemeClr>
                </a:solidFill>
                <a:latin typeface="Montserrat" pitchFamily="2" charset="77"/>
              </a:rPr>
              <a:t>trainig</a:t>
            </a:r>
            <a:r>
              <a:rPr lang="it-IT" b="1">
                <a:solidFill>
                  <a:schemeClr val="accent3">
                    <a:lumMod val="50000"/>
                  </a:schemeClr>
                </a:solidFill>
                <a:latin typeface="Montserrat" pitchFamily="2" charset="77"/>
              </a:rPr>
              <a:t> e i test non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della repository target, selezionano K test non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dei dati di training. Ad esempio per la repository wro4j i test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selezionano 0 test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e i test non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 selezionano 97 test </a:t>
            </a:r>
            <a:r>
              <a:rPr lang="it-IT" b="1" err="1">
                <a:solidFill>
                  <a:schemeClr val="accent3">
                    <a:lumMod val="50000"/>
                  </a:schemeClr>
                </a:solidFill>
                <a:latin typeface="Montserrat" pitchFamily="2" charset="77"/>
              </a:rPr>
              <a:t>flaky</a:t>
            </a:r>
            <a:r>
              <a:rPr lang="it-IT" b="1">
                <a:solidFill>
                  <a:schemeClr val="accent3">
                    <a:lumMod val="50000"/>
                  </a:schemeClr>
                </a:solidFill>
                <a:latin typeface="Montserrat" pitchFamily="2" charset="77"/>
              </a:rPr>
              <a:t>.</a:t>
            </a:r>
          </a:p>
        </p:txBody>
      </p:sp>
    </p:spTree>
    <p:extLst>
      <p:ext uri="{BB962C8B-B14F-4D97-AF65-F5344CB8AC3E}">
        <p14:creationId xmlns:p14="http://schemas.microsoft.com/office/powerpoint/2010/main" val="3020940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313"/>
        <p:cNvGrpSpPr/>
        <p:nvPr/>
      </p:nvGrpSpPr>
      <p:grpSpPr>
        <a:xfrm>
          <a:off x="0" y="0"/>
          <a:ext cx="0" cy="0"/>
          <a:chOff x="0" y="0"/>
          <a:chExt cx="0" cy="0"/>
        </a:xfrm>
      </p:grpSpPr>
      <p:sp>
        <p:nvSpPr>
          <p:cNvPr id="1314" name="Google Shape;1314;p5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accent3"/>
                </a:solidFill>
              </a:rPr>
              <a:t>CPFP EXPERIMENTS</a:t>
            </a:r>
            <a:endParaRPr>
              <a:solidFill>
                <a:schemeClr val="accent3"/>
              </a:solidFill>
            </a:endParaRPr>
          </a:p>
        </p:txBody>
      </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ttangolo con angoli arrotondati 1">
            <a:extLst>
              <a:ext uri="{FF2B5EF4-FFF2-40B4-BE49-F238E27FC236}">
                <a16:creationId xmlns:a16="http://schemas.microsoft.com/office/drawing/2014/main" id="{205539F6-F5C4-A022-0EB7-8445E667A423}"/>
              </a:ext>
            </a:extLst>
          </p:cNvPr>
          <p:cNvSpPr/>
          <p:nvPr/>
        </p:nvSpPr>
        <p:spPr>
          <a:xfrm>
            <a:off x="698866" y="1602071"/>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sul clustering</a:t>
            </a:r>
          </a:p>
        </p:txBody>
      </p:sp>
      <p:sp>
        <p:nvSpPr>
          <p:cNvPr id="7" name="Rettangolo con angoli arrotondati 6">
            <a:extLst>
              <a:ext uri="{FF2B5EF4-FFF2-40B4-BE49-F238E27FC236}">
                <a16:creationId xmlns:a16="http://schemas.microsoft.com/office/drawing/2014/main" id="{5A3F3EDD-ABDE-2CE1-2885-666A36411243}"/>
              </a:ext>
            </a:extLst>
          </p:cNvPr>
          <p:cNvSpPr/>
          <p:nvPr/>
        </p:nvSpPr>
        <p:spPr>
          <a:xfrm>
            <a:off x="2758323" y="1602071"/>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 repository</a:t>
            </a:r>
          </a:p>
        </p:txBody>
      </p:sp>
      <p:sp>
        <p:nvSpPr>
          <p:cNvPr id="9" name="Rettangolo con angoli arrotondati 8">
            <a:extLst>
              <a:ext uri="{FF2B5EF4-FFF2-40B4-BE49-F238E27FC236}">
                <a16:creationId xmlns:a16="http://schemas.microsoft.com/office/drawing/2014/main" id="{98F1A730-557F-0B1A-C54B-3FA926AAA204}"/>
              </a:ext>
            </a:extLst>
          </p:cNvPr>
          <p:cNvSpPr/>
          <p:nvPr/>
        </p:nvSpPr>
        <p:spPr>
          <a:xfrm>
            <a:off x="4633163" y="1632201"/>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TCA</a:t>
            </a:r>
          </a:p>
        </p:txBody>
      </p:sp>
      <p:sp>
        <p:nvSpPr>
          <p:cNvPr id="10" name="Rettangolo con angoli arrotondati 9">
            <a:extLst>
              <a:ext uri="{FF2B5EF4-FFF2-40B4-BE49-F238E27FC236}">
                <a16:creationId xmlns:a16="http://schemas.microsoft.com/office/drawing/2014/main" id="{0F05DC8A-EBAA-C47C-939A-BA8A5D594846}"/>
              </a:ext>
            </a:extLst>
          </p:cNvPr>
          <p:cNvSpPr/>
          <p:nvPr/>
        </p:nvSpPr>
        <p:spPr>
          <a:xfrm>
            <a:off x="6542070" y="1632200"/>
            <a:ext cx="1625777"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IG_SM_FS_TCA</a:t>
            </a:r>
          </a:p>
        </p:txBody>
      </p:sp>
      <p:sp>
        <p:nvSpPr>
          <p:cNvPr id="3" name="CasellaDiTesto 2">
            <a:extLst>
              <a:ext uri="{FF2B5EF4-FFF2-40B4-BE49-F238E27FC236}">
                <a16:creationId xmlns:a16="http://schemas.microsoft.com/office/drawing/2014/main" id="{6A5CC986-3519-B812-B5B4-61A29A8FC832}"/>
              </a:ext>
            </a:extLst>
          </p:cNvPr>
          <p:cNvSpPr txBox="1"/>
          <p:nvPr/>
        </p:nvSpPr>
        <p:spPr>
          <a:xfrm>
            <a:off x="475476" y="2681073"/>
            <a:ext cx="1911179" cy="1754326"/>
          </a:xfrm>
          <a:prstGeom prst="rect">
            <a:avLst/>
          </a:prstGeom>
          <a:noFill/>
        </p:spPr>
        <p:txBody>
          <a:bodyPr wrap="square" rtlCol="0">
            <a:spAutoFit/>
          </a:bodyPr>
          <a:lstStyle/>
          <a:p>
            <a:pPr algn="ctr"/>
            <a:r>
              <a:rPr lang="it-IT" sz="1200" b="1" dirty="0">
                <a:solidFill>
                  <a:schemeClr val="accent3">
                    <a:lumMod val="50000"/>
                  </a:schemeClr>
                </a:solidFill>
                <a:latin typeface="Montserrat" pitchFamily="2" charset="77"/>
              </a:rPr>
              <a:t>Cluster non omogenei, che non risolvono il problema di adattamento del dominio. Per la repository wro4j su 8 cluster, 2 di essi contengono il 94% dei dati</a:t>
            </a:r>
          </a:p>
        </p:txBody>
      </p:sp>
      <p:sp>
        <p:nvSpPr>
          <p:cNvPr id="4" name="CasellaDiTesto 3">
            <a:extLst>
              <a:ext uri="{FF2B5EF4-FFF2-40B4-BE49-F238E27FC236}">
                <a16:creationId xmlns:a16="http://schemas.microsoft.com/office/drawing/2014/main" id="{CC64F452-097E-AE21-54D4-2D1003806FD2}"/>
              </a:ext>
            </a:extLst>
          </p:cNvPr>
          <p:cNvSpPr txBox="1"/>
          <p:nvPr/>
        </p:nvSpPr>
        <p:spPr>
          <a:xfrm>
            <a:off x="2618043" y="2707331"/>
            <a:ext cx="1911179" cy="1569660"/>
          </a:xfrm>
          <a:prstGeom prst="rect">
            <a:avLst/>
          </a:prstGeom>
          <a:noFill/>
        </p:spPr>
        <p:txBody>
          <a:bodyPr wrap="square" rtlCol="0">
            <a:spAutoFit/>
          </a:bodyPr>
          <a:lstStyle/>
          <a:p>
            <a:pPr algn="ctr"/>
            <a:r>
              <a:rPr lang="it-IT" sz="1200" b="1">
                <a:solidFill>
                  <a:schemeClr val="accent3">
                    <a:lumMod val="50000"/>
                  </a:schemeClr>
                </a:solidFill>
                <a:latin typeface="Montserrat" pitchFamily="2" charset="77"/>
              </a:rPr>
              <a:t>Il criterio di selezione delle repository più simile si basa sulla distanza euclidea, riportando gli stessi limiti del filtro di </a:t>
            </a:r>
            <a:r>
              <a:rPr lang="it-IT" sz="1200" b="1" err="1">
                <a:solidFill>
                  <a:schemeClr val="accent3">
                    <a:lumMod val="50000"/>
                  </a:schemeClr>
                </a:solidFill>
                <a:latin typeface="Montserrat" pitchFamily="2" charset="77"/>
              </a:rPr>
              <a:t>burak</a:t>
            </a:r>
            <a:endParaRPr lang="it-IT" sz="1200" b="1">
              <a:solidFill>
                <a:schemeClr val="accent3">
                  <a:lumMod val="50000"/>
                </a:schemeClr>
              </a:solidFill>
              <a:latin typeface="Montserrat" pitchFamily="2" charset="77"/>
            </a:endParaRPr>
          </a:p>
          <a:p>
            <a:pPr algn="ctr"/>
            <a:endParaRPr lang="it-IT" sz="1200" b="1">
              <a:solidFill>
                <a:schemeClr val="accent6"/>
              </a:solidFill>
              <a:latin typeface="Montserrat" pitchFamily="2" charset="77"/>
            </a:endParaRPr>
          </a:p>
        </p:txBody>
      </p:sp>
      <p:sp>
        <p:nvSpPr>
          <p:cNvPr id="5" name="CasellaDiTesto 4">
            <a:extLst>
              <a:ext uri="{FF2B5EF4-FFF2-40B4-BE49-F238E27FC236}">
                <a16:creationId xmlns:a16="http://schemas.microsoft.com/office/drawing/2014/main" id="{4E5A3729-8CD6-A62D-0548-C627D018DD5D}"/>
              </a:ext>
            </a:extLst>
          </p:cNvPr>
          <p:cNvSpPr txBox="1"/>
          <p:nvPr/>
        </p:nvSpPr>
        <p:spPr>
          <a:xfrm>
            <a:off x="4492883" y="2708876"/>
            <a:ext cx="1911179" cy="1938992"/>
          </a:xfrm>
          <a:prstGeom prst="rect">
            <a:avLst/>
          </a:prstGeom>
          <a:noFill/>
        </p:spPr>
        <p:txBody>
          <a:bodyPr wrap="square" rtlCol="0">
            <a:spAutoFit/>
          </a:bodyPr>
          <a:lstStyle/>
          <a:p>
            <a:pPr algn="ctr"/>
            <a:r>
              <a:rPr lang="it-IT" sz="1200" b="1" dirty="0">
                <a:solidFill>
                  <a:schemeClr val="accent3">
                    <a:lumMod val="50000"/>
                  </a:schemeClr>
                </a:solidFill>
                <a:latin typeface="Montserrat" pitchFamily="2" charset="77"/>
              </a:rPr>
              <a:t>La differenza di distribuzione tra dati di training  e target viene ridotta ma, si crea del rumore in quanto i test </a:t>
            </a:r>
            <a:r>
              <a:rPr lang="it-IT" sz="1200" b="1" dirty="0" err="1">
                <a:solidFill>
                  <a:schemeClr val="accent3">
                    <a:lumMod val="50000"/>
                  </a:schemeClr>
                </a:solidFill>
                <a:latin typeface="Montserrat" pitchFamily="2" charset="77"/>
              </a:rPr>
              <a:t>flaky</a:t>
            </a:r>
            <a:r>
              <a:rPr lang="it-IT" sz="1200" b="1" dirty="0">
                <a:solidFill>
                  <a:schemeClr val="accent3">
                    <a:lumMod val="50000"/>
                  </a:schemeClr>
                </a:solidFill>
                <a:latin typeface="Montserrat" pitchFamily="2" charset="77"/>
              </a:rPr>
              <a:t> risultano essere più simili a quelli non </a:t>
            </a:r>
            <a:r>
              <a:rPr lang="it-IT" sz="1200" b="1" dirty="0" err="1">
                <a:solidFill>
                  <a:schemeClr val="accent3">
                    <a:lumMod val="50000"/>
                  </a:schemeClr>
                </a:solidFill>
                <a:latin typeface="Montserrat" pitchFamily="2" charset="77"/>
              </a:rPr>
              <a:t>flaky</a:t>
            </a:r>
            <a:endParaRPr lang="it-IT" sz="1200" b="1" dirty="0">
              <a:solidFill>
                <a:schemeClr val="accent3">
                  <a:lumMod val="50000"/>
                </a:schemeClr>
              </a:solidFill>
              <a:latin typeface="Montserrat" pitchFamily="2" charset="77"/>
            </a:endParaRPr>
          </a:p>
          <a:p>
            <a:pPr algn="ctr"/>
            <a:endParaRPr lang="it-IT" sz="1200" b="1" dirty="0">
              <a:solidFill>
                <a:schemeClr val="accent6"/>
              </a:solidFill>
              <a:latin typeface="Montserrat" pitchFamily="2" charset="77"/>
            </a:endParaRPr>
          </a:p>
        </p:txBody>
      </p:sp>
      <p:sp>
        <p:nvSpPr>
          <p:cNvPr id="6" name="CasellaDiTesto 5">
            <a:extLst>
              <a:ext uri="{FF2B5EF4-FFF2-40B4-BE49-F238E27FC236}">
                <a16:creationId xmlns:a16="http://schemas.microsoft.com/office/drawing/2014/main" id="{412C6E91-DA3F-6936-C39E-7F3DC96AFA58}"/>
              </a:ext>
            </a:extLst>
          </p:cNvPr>
          <p:cNvSpPr txBox="1"/>
          <p:nvPr/>
        </p:nvSpPr>
        <p:spPr>
          <a:xfrm>
            <a:off x="6462954" y="2708876"/>
            <a:ext cx="1911179" cy="1938992"/>
          </a:xfrm>
          <a:prstGeom prst="rect">
            <a:avLst/>
          </a:prstGeom>
          <a:noFill/>
        </p:spPr>
        <p:txBody>
          <a:bodyPr wrap="square" rtlCol="0">
            <a:spAutoFit/>
          </a:bodyPr>
          <a:lstStyle/>
          <a:p>
            <a:pPr algn="ctr"/>
            <a:r>
              <a:rPr lang="it-IT" sz="1200" b="1" dirty="0">
                <a:solidFill>
                  <a:schemeClr val="accent3">
                    <a:lumMod val="50000"/>
                  </a:schemeClr>
                </a:solidFill>
                <a:latin typeface="Montserrat" pitchFamily="2" charset="77"/>
              </a:rPr>
              <a:t>La differenza di distribuzione tra dati di training  e target viene ridotta ma, si crea del rumore in quanto i test </a:t>
            </a:r>
            <a:r>
              <a:rPr lang="it-IT" sz="1200" b="1" dirty="0" err="1">
                <a:solidFill>
                  <a:schemeClr val="accent3">
                    <a:lumMod val="50000"/>
                  </a:schemeClr>
                </a:solidFill>
                <a:latin typeface="Montserrat" pitchFamily="2" charset="77"/>
              </a:rPr>
              <a:t>flaky</a:t>
            </a:r>
            <a:r>
              <a:rPr lang="it-IT" sz="1200" b="1" dirty="0">
                <a:solidFill>
                  <a:schemeClr val="accent3">
                    <a:lumMod val="50000"/>
                  </a:schemeClr>
                </a:solidFill>
                <a:latin typeface="Montserrat" pitchFamily="2" charset="77"/>
              </a:rPr>
              <a:t> risultano essere più simili a quelli non </a:t>
            </a:r>
            <a:r>
              <a:rPr lang="it-IT" sz="1200" b="1" dirty="0" err="1">
                <a:solidFill>
                  <a:schemeClr val="accent3">
                    <a:lumMod val="50000"/>
                  </a:schemeClr>
                </a:solidFill>
                <a:latin typeface="Montserrat" pitchFamily="2" charset="77"/>
              </a:rPr>
              <a:t>flaky</a:t>
            </a:r>
            <a:endParaRPr lang="it-IT" sz="1200" b="1" dirty="0">
              <a:solidFill>
                <a:schemeClr val="accent3">
                  <a:lumMod val="50000"/>
                </a:schemeClr>
              </a:solidFill>
              <a:latin typeface="Montserrat" pitchFamily="2" charset="77"/>
            </a:endParaRPr>
          </a:p>
          <a:p>
            <a:pPr algn="ctr"/>
            <a:endParaRPr lang="it-IT" sz="1200" b="1" dirty="0">
              <a:solidFill>
                <a:schemeClr val="accent6"/>
              </a:solidFill>
              <a:latin typeface="Montserrat" pitchFamily="2" charset="77"/>
            </a:endParaRPr>
          </a:p>
        </p:txBody>
      </p:sp>
      <p:grpSp>
        <p:nvGrpSpPr>
          <p:cNvPr id="17" name="Gruppo 16">
            <a:extLst>
              <a:ext uri="{FF2B5EF4-FFF2-40B4-BE49-F238E27FC236}">
                <a16:creationId xmlns:a16="http://schemas.microsoft.com/office/drawing/2014/main" id="{579C56E7-9F5C-ACBA-AC50-9F00A81D9138}"/>
              </a:ext>
            </a:extLst>
          </p:cNvPr>
          <p:cNvGrpSpPr/>
          <p:nvPr/>
        </p:nvGrpSpPr>
        <p:grpSpPr>
          <a:xfrm>
            <a:off x="737556" y="2349494"/>
            <a:ext cx="7429847" cy="309600"/>
            <a:chOff x="608013" y="2173903"/>
            <a:chExt cx="7429847" cy="307777"/>
          </a:xfrm>
        </p:grpSpPr>
        <p:sp>
          <p:nvSpPr>
            <p:cNvPr id="13" name="CasellaDiTesto 12">
              <a:extLst>
                <a:ext uri="{FF2B5EF4-FFF2-40B4-BE49-F238E27FC236}">
                  <a16:creationId xmlns:a16="http://schemas.microsoft.com/office/drawing/2014/main" id="{3FE471F6-0192-340E-9AA8-066F03721089}"/>
                </a:ext>
              </a:extLst>
            </p:cNvPr>
            <p:cNvSpPr txBox="1"/>
            <p:nvPr/>
          </p:nvSpPr>
          <p:spPr>
            <a:xfrm>
              <a:off x="3961299" y="2173903"/>
              <a:ext cx="723275" cy="307777"/>
            </a:xfrm>
            <a:prstGeom prst="rect">
              <a:avLst/>
            </a:prstGeom>
            <a:noFill/>
          </p:spPr>
          <p:txBody>
            <a:bodyPr wrap="none" rtlCol="0">
              <a:spAutoFit/>
            </a:bodyPr>
            <a:lstStyle/>
            <a:p>
              <a:pPr algn="ctr"/>
              <a:r>
                <a:rPr lang="it-IT" b="1" dirty="0">
                  <a:solidFill>
                    <a:srgbClr val="C00000"/>
                  </a:solidFill>
                  <a:latin typeface="Montserrat" pitchFamily="2" charset="77"/>
                </a:rPr>
                <a:t>Limiti</a:t>
              </a:r>
            </a:p>
          </p:txBody>
        </p:sp>
        <p:cxnSp>
          <p:nvCxnSpPr>
            <p:cNvPr id="15" name="Connettore 1 14">
              <a:extLst>
                <a:ext uri="{FF2B5EF4-FFF2-40B4-BE49-F238E27FC236}">
                  <a16:creationId xmlns:a16="http://schemas.microsoft.com/office/drawing/2014/main" id="{E70EF4AE-AF89-E9A7-0239-42317199E643}"/>
                </a:ext>
              </a:extLst>
            </p:cNvPr>
            <p:cNvCxnSpPr>
              <a:stCxn id="13" idx="3"/>
            </p:cNvCxnSpPr>
            <p:nvPr/>
          </p:nvCxnSpPr>
          <p:spPr>
            <a:xfrm flipV="1">
              <a:off x="4684574" y="2327791"/>
              <a:ext cx="3353286" cy="1"/>
            </a:xfrm>
            <a:prstGeom prst="line">
              <a:avLst/>
            </a:prstGeom>
            <a:ln>
              <a:solidFill>
                <a:srgbClr val="C00000"/>
              </a:solidFill>
            </a:ln>
          </p:spPr>
          <p:style>
            <a:lnRef idx="3">
              <a:schemeClr val="accent3"/>
            </a:lnRef>
            <a:fillRef idx="0">
              <a:schemeClr val="accent3"/>
            </a:fillRef>
            <a:effectRef idx="2">
              <a:schemeClr val="accent3"/>
            </a:effectRef>
            <a:fontRef idx="minor">
              <a:schemeClr val="tx1"/>
            </a:fontRef>
          </p:style>
        </p:cxnSp>
        <p:cxnSp>
          <p:nvCxnSpPr>
            <p:cNvPr id="16" name="Connettore 1 15">
              <a:extLst>
                <a:ext uri="{FF2B5EF4-FFF2-40B4-BE49-F238E27FC236}">
                  <a16:creationId xmlns:a16="http://schemas.microsoft.com/office/drawing/2014/main" id="{068C8843-0952-E940-09DA-AF86F632693B}"/>
                </a:ext>
              </a:extLst>
            </p:cNvPr>
            <p:cNvCxnSpPr/>
            <p:nvPr/>
          </p:nvCxnSpPr>
          <p:spPr>
            <a:xfrm flipV="1">
              <a:off x="608013" y="2327791"/>
              <a:ext cx="3353286" cy="1"/>
            </a:xfrm>
            <a:prstGeom prst="line">
              <a:avLst/>
            </a:prstGeom>
            <a:ln>
              <a:solidFill>
                <a:srgbClr val="C00000"/>
              </a:solidFill>
            </a:ln>
          </p:spPr>
          <p:style>
            <a:lnRef idx="3">
              <a:schemeClr val="accent3"/>
            </a:lnRef>
            <a:fillRef idx="0">
              <a:schemeClr val="accent3"/>
            </a:fillRef>
            <a:effectRef idx="2">
              <a:schemeClr val="accent3"/>
            </a:effectRef>
            <a:fontRef idx="minor">
              <a:schemeClr val="tx1"/>
            </a:fontRef>
          </p:style>
        </p:cxnSp>
      </p:grpSp>
    </p:spTree>
    <p:extLst>
      <p:ext uri="{BB962C8B-B14F-4D97-AF65-F5344CB8AC3E}">
        <p14:creationId xmlns:p14="http://schemas.microsoft.com/office/powerpoint/2010/main" val="4038787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ttangolo con angoli arrotondati 1">
            <a:extLst>
              <a:ext uri="{FF2B5EF4-FFF2-40B4-BE49-F238E27FC236}">
                <a16:creationId xmlns:a16="http://schemas.microsoft.com/office/drawing/2014/main" id="{205539F6-F5C4-A022-0EB7-8445E667A423}"/>
              </a:ext>
            </a:extLst>
          </p:cNvPr>
          <p:cNvSpPr/>
          <p:nvPr/>
        </p:nvSpPr>
        <p:spPr>
          <a:xfrm>
            <a:off x="2315014" y="1931365"/>
            <a:ext cx="1368000"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1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sul clustering</a:t>
            </a:r>
          </a:p>
        </p:txBody>
      </p:sp>
      <p:sp>
        <p:nvSpPr>
          <p:cNvPr id="7" name="Rettangolo con angoli arrotondati 6">
            <a:extLst>
              <a:ext uri="{FF2B5EF4-FFF2-40B4-BE49-F238E27FC236}">
                <a16:creationId xmlns:a16="http://schemas.microsoft.com/office/drawing/2014/main" id="{5A3F3EDD-ABDE-2CE1-2885-666A36411243}"/>
              </a:ext>
            </a:extLst>
          </p:cNvPr>
          <p:cNvSpPr/>
          <p:nvPr/>
        </p:nvSpPr>
        <p:spPr>
          <a:xfrm>
            <a:off x="3894681" y="1938388"/>
            <a:ext cx="1368000"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1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Modelli locali basati su repository</a:t>
            </a:r>
          </a:p>
        </p:txBody>
      </p:sp>
      <p:sp>
        <p:nvSpPr>
          <p:cNvPr id="9" name="Rettangolo con angoli arrotondati 8">
            <a:extLst>
              <a:ext uri="{FF2B5EF4-FFF2-40B4-BE49-F238E27FC236}">
                <a16:creationId xmlns:a16="http://schemas.microsoft.com/office/drawing/2014/main" id="{98F1A730-557F-0B1A-C54B-3FA926AAA204}"/>
              </a:ext>
            </a:extLst>
          </p:cNvPr>
          <p:cNvSpPr/>
          <p:nvPr/>
        </p:nvSpPr>
        <p:spPr>
          <a:xfrm>
            <a:off x="5474348" y="1938387"/>
            <a:ext cx="1368000"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TCA</a:t>
            </a:r>
          </a:p>
        </p:txBody>
      </p:sp>
      <p:sp>
        <p:nvSpPr>
          <p:cNvPr id="10" name="Rettangolo con angoli arrotondati 9">
            <a:extLst>
              <a:ext uri="{FF2B5EF4-FFF2-40B4-BE49-F238E27FC236}">
                <a16:creationId xmlns:a16="http://schemas.microsoft.com/office/drawing/2014/main" id="{0F05DC8A-EBAA-C47C-939A-BA8A5D594846}"/>
              </a:ext>
            </a:extLst>
          </p:cNvPr>
          <p:cNvSpPr/>
          <p:nvPr/>
        </p:nvSpPr>
        <p:spPr>
          <a:xfrm>
            <a:off x="7056000" y="1938387"/>
            <a:ext cx="1368000"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sz="11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IG_SM_FS_TCA</a:t>
            </a:r>
          </a:p>
        </p:txBody>
      </p:sp>
      <p:sp>
        <p:nvSpPr>
          <p:cNvPr id="8" name="Rettangolo con angoli arrotondati 7">
            <a:extLst>
              <a:ext uri="{FF2B5EF4-FFF2-40B4-BE49-F238E27FC236}">
                <a16:creationId xmlns:a16="http://schemas.microsoft.com/office/drawing/2014/main" id="{5DA630A8-1860-46E4-3752-9DC093B074F1}"/>
              </a:ext>
            </a:extLst>
          </p:cNvPr>
          <p:cNvSpPr/>
          <p:nvPr/>
        </p:nvSpPr>
        <p:spPr>
          <a:xfrm>
            <a:off x="735347" y="1930266"/>
            <a:ext cx="1368000" cy="633363"/>
          </a:xfrm>
          <a:prstGeom prst="roundRect">
            <a:avLst/>
          </a:prstGeom>
          <a:solidFill>
            <a:schemeClr val="accent4"/>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Filtro di </a:t>
            </a:r>
            <a:r>
              <a:rPr lang="it-IT" b="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Burak</a:t>
            </a:r>
            <a:endPar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14" name="CasellaDiTesto 13">
            <a:extLst>
              <a:ext uri="{FF2B5EF4-FFF2-40B4-BE49-F238E27FC236}">
                <a16:creationId xmlns:a16="http://schemas.microsoft.com/office/drawing/2014/main" id="{C98E0730-5420-6A7C-C757-495C4EF76654}"/>
              </a:ext>
            </a:extLst>
          </p:cNvPr>
          <p:cNvSpPr txBox="1"/>
          <p:nvPr/>
        </p:nvSpPr>
        <p:spPr>
          <a:xfrm>
            <a:off x="710975" y="3032113"/>
            <a:ext cx="1436966" cy="523220"/>
          </a:xfrm>
          <a:prstGeom prst="rect">
            <a:avLst/>
          </a:prstGeom>
          <a:noFill/>
        </p:spPr>
        <p:txBody>
          <a:bodyPr wrap="square">
            <a:spAutoFit/>
          </a:bodyPr>
          <a:lstStyle/>
          <a:p>
            <a:pPr algn="ctr"/>
            <a:r>
              <a:rPr lang="it-IT" b="1" dirty="0">
                <a:solidFill>
                  <a:schemeClr val="accent3">
                    <a:lumMod val="50000"/>
                  </a:schemeClr>
                </a:solidFill>
                <a:latin typeface="Montserrat" pitchFamily="2" charset="77"/>
              </a:rPr>
              <a:t>Criterio di filtraggio</a:t>
            </a:r>
          </a:p>
        </p:txBody>
      </p:sp>
      <p:sp>
        <p:nvSpPr>
          <p:cNvPr id="18" name="CasellaDiTesto 17">
            <a:extLst>
              <a:ext uri="{FF2B5EF4-FFF2-40B4-BE49-F238E27FC236}">
                <a16:creationId xmlns:a16="http://schemas.microsoft.com/office/drawing/2014/main" id="{E415A68A-3905-637C-1AF4-6322A436533B}"/>
              </a:ext>
            </a:extLst>
          </p:cNvPr>
          <p:cNvSpPr txBox="1"/>
          <p:nvPr/>
        </p:nvSpPr>
        <p:spPr>
          <a:xfrm>
            <a:off x="2271004" y="3056594"/>
            <a:ext cx="1436966" cy="523220"/>
          </a:xfrm>
          <a:prstGeom prst="rect">
            <a:avLst/>
          </a:prstGeom>
          <a:noFill/>
        </p:spPr>
        <p:txBody>
          <a:bodyPr wrap="square">
            <a:spAutoFit/>
          </a:bodyPr>
          <a:lstStyle/>
          <a:p>
            <a:pPr algn="ctr"/>
            <a:r>
              <a:rPr lang="it-IT" b="1" dirty="0">
                <a:solidFill>
                  <a:schemeClr val="accent3">
                    <a:lumMod val="50000"/>
                  </a:schemeClr>
                </a:solidFill>
                <a:latin typeface="Montserrat" pitchFamily="2" charset="77"/>
              </a:rPr>
              <a:t>Cluster non omogenei</a:t>
            </a:r>
          </a:p>
        </p:txBody>
      </p:sp>
      <p:sp>
        <p:nvSpPr>
          <p:cNvPr id="19" name="CasellaDiTesto 18">
            <a:extLst>
              <a:ext uri="{FF2B5EF4-FFF2-40B4-BE49-F238E27FC236}">
                <a16:creationId xmlns:a16="http://schemas.microsoft.com/office/drawing/2014/main" id="{98997CE0-6839-2E3F-A104-5237780CAF1E}"/>
              </a:ext>
            </a:extLst>
          </p:cNvPr>
          <p:cNvSpPr txBox="1"/>
          <p:nvPr/>
        </p:nvSpPr>
        <p:spPr>
          <a:xfrm>
            <a:off x="3894681" y="3025820"/>
            <a:ext cx="1436966" cy="954107"/>
          </a:xfrm>
          <a:prstGeom prst="rect">
            <a:avLst/>
          </a:prstGeom>
          <a:noFill/>
        </p:spPr>
        <p:txBody>
          <a:bodyPr wrap="square">
            <a:spAutoFit/>
          </a:bodyPr>
          <a:lstStyle/>
          <a:p>
            <a:pPr algn="ctr"/>
            <a:r>
              <a:rPr lang="it-IT" b="1" dirty="0">
                <a:solidFill>
                  <a:schemeClr val="accent3">
                    <a:lumMod val="50000"/>
                  </a:schemeClr>
                </a:solidFill>
                <a:latin typeface="Montserrat" pitchFamily="2" charset="77"/>
              </a:rPr>
              <a:t>Criterio di selezione repository più simile</a:t>
            </a:r>
          </a:p>
        </p:txBody>
      </p:sp>
      <p:sp>
        <p:nvSpPr>
          <p:cNvPr id="20" name="CasellaDiTesto 19">
            <a:extLst>
              <a:ext uri="{FF2B5EF4-FFF2-40B4-BE49-F238E27FC236}">
                <a16:creationId xmlns:a16="http://schemas.microsoft.com/office/drawing/2014/main" id="{45826ED0-686F-9BE1-A3B2-A940D354F3DE}"/>
              </a:ext>
            </a:extLst>
          </p:cNvPr>
          <p:cNvSpPr txBox="1"/>
          <p:nvPr/>
        </p:nvSpPr>
        <p:spPr>
          <a:xfrm>
            <a:off x="5852927" y="3057572"/>
            <a:ext cx="2150447" cy="307777"/>
          </a:xfrm>
          <a:prstGeom prst="rect">
            <a:avLst/>
          </a:prstGeom>
          <a:noFill/>
        </p:spPr>
        <p:txBody>
          <a:bodyPr wrap="square">
            <a:spAutoFit/>
          </a:bodyPr>
          <a:lstStyle/>
          <a:p>
            <a:pPr algn="ctr"/>
            <a:r>
              <a:rPr lang="it-IT" b="1" dirty="0">
                <a:solidFill>
                  <a:schemeClr val="accent3">
                    <a:lumMod val="50000"/>
                  </a:schemeClr>
                </a:solidFill>
                <a:latin typeface="Montserrat" pitchFamily="2" charset="77"/>
              </a:rPr>
              <a:t>Introduce rumore</a:t>
            </a:r>
          </a:p>
        </p:txBody>
      </p:sp>
      <p:sp>
        <p:nvSpPr>
          <p:cNvPr id="21" name="Freccia giù 20">
            <a:extLst>
              <a:ext uri="{FF2B5EF4-FFF2-40B4-BE49-F238E27FC236}">
                <a16:creationId xmlns:a16="http://schemas.microsoft.com/office/drawing/2014/main" id="{41502ADF-08C0-96F7-85E8-344EE79F5220}"/>
              </a:ext>
            </a:extLst>
          </p:cNvPr>
          <p:cNvSpPr/>
          <p:nvPr/>
        </p:nvSpPr>
        <p:spPr>
          <a:xfrm>
            <a:off x="6785498" y="2664965"/>
            <a:ext cx="368366" cy="386378"/>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2" name="Freccia giù 21">
            <a:extLst>
              <a:ext uri="{FF2B5EF4-FFF2-40B4-BE49-F238E27FC236}">
                <a16:creationId xmlns:a16="http://schemas.microsoft.com/office/drawing/2014/main" id="{169627A3-270F-20E4-A837-2A0AE20510AE}"/>
              </a:ext>
            </a:extLst>
          </p:cNvPr>
          <p:cNvSpPr/>
          <p:nvPr/>
        </p:nvSpPr>
        <p:spPr>
          <a:xfrm>
            <a:off x="4453140" y="2632492"/>
            <a:ext cx="368366" cy="386378"/>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3" name="Freccia giù 22">
            <a:extLst>
              <a:ext uri="{FF2B5EF4-FFF2-40B4-BE49-F238E27FC236}">
                <a16:creationId xmlns:a16="http://schemas.microsoft.com/office/drawing/2014/main" id="{7D97EE6B-0763-79C8-8DA5-1DBF042369B0}"/>
              </a:ext>
            </a:extLst>
          </p:cNvPr>
          <p:cNvSpPr/>
          <p:nvPr/>
        </p:nvSpPr>
        <p:spPr>
          <a:xfrm>
            <a:off x="2805062" y="2639442"/>
            <a:ext cx="368366" cy="386378"/>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4" name="Freccia giù 23">
            <a:extLst>
              <a:ext uri="{FF2B5EF4-FFF2-40B4-BE49-F238E27FC236}">
                <a16:creationId xmlns:a16="http://schemas.microsoft.com/office/drawing/2014/main" id="{6283D829-E92B-98F3-C1B3-1C3BA3193838}"/>
              </a:ext>
            </a:extLst>
          </p:cNvPr>
          <p:cNvSpPr/>
          <p:nvPr/>
        </p:nvSpPr>
        <p:spPr>
          <a:xfrm>
            <a:off x="1245275" y="2639442"/>
            <a:ext cx="368366" cy="386378"/>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
        <p:nvSpPr>
          <p:cNvPr id="27" name="Google Shape;1314;p53">
            <a:extLst>
              <a:ext uri="{FF2B5EF4-FFF2-40B4-BE49-F238E27FC236}">
                <a16:creationId xmlns:a16="http://schemas.microsoft.com/office/drawing/2014/main" id="{968148DE-77F4-AD23-DC89-757969267BE3}"/>
              </a:ext>
            </a:extLst>
          </p:cNvPr>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a:solidFill>
                  <a:schemeClr val="accent3"/>
                </a:solidFill>
              </a:rPr>
              <a:t>CPFP EXPERIMENTS</a:t>
            </a:r>
            <a:endParaRPr dirty="0">
              <a:solidFill>
                <a:schemeClr val="accent3"/>
              </a:solidFill>
            </a:endParaRPr>
          </a:p>
        </p:txBody>
      </p:sp>
      <p:sp>
        <p:nvSpPr>
          <p:cNvPr id="28" name="CasellaDiTesto 27">
            <a:extLst>
              <a:ext uri="{FF2B5EF4-FFF2-40B4-BE49-F238E27FC236}">
                <a16:creationId xmlns:a16="http://schemas.microsoft.com/office/drawing/2014/main" id="{A07ADDEE-1B6D-2573-8BBE-D08A845C4E45}"/>
              </a:ext>
            </a:extLst>
          </p:cNvPr>
          <p:cNvSpPr txBox="1"/>
          <p:nvPr/>
        </p:nvSpPr>
        <p:spPr>
          <a:xfrm>
            <a:off x="243782" y="2664965"/>
            <a:ext cx="723275" cy="309600"/>
          </a:xfrm>
          <a:prstGeom prst="rect">
            <a:avLst/>
          </a:prstGeom>
          <a:noFill/>
        </p:spPr>
        <p:txBody>
          <a:bodyPr wrap="none" rtlCol="0">
            <a:spAutoFit/>
          </a:bodyPr>
          <a:lstStyle/>
          <a:p>
            <a:pPr algn="ctr"/>
            <a:r>
              <a:rPr lang="it-IT" b="1" dirty="0">
                <a:solidFill>
                  <a:srgbClr val="C00000"/>
                </a:solidFill>
                <a:latin typeface="Montserrat" pitchFamily="2" charset="77"/>
              </a:rPr>
              <a:t>Limiti</a:t>
            </a:r>
          </a:p>
        </p:txBody>
      </p:sp>
    </p:spTree>
    <p:extLst>
      <p:ext uri="{BB962C8B-B14F-4D97-AF65-F5344CB8AC3E}">
        <p14:creationId xmlns:p14="http://schemas.microsoft.com/office/powerpoint/2010/main" val="105438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313"/>
        <p:cNvGrpSpPr/>
        <p:nvPr/>
      </p:nvGrpSpPr>
      <p:grpSpPr>
        <a:xfrm>
          <a:off x="0" y="0"/>
          <a:ext cx="0" cy="0"/>
          <a:chOff x="0" y="0"/>
          <a:chExt cx="0" cy="0"/>
        </a:xfrm>
      </p:grpSpPr>
      <p:sp>
        <p:nvSpPr>
          <p:cNvPr id="1314" name="Google Shape;1314;p5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accent3"/>
                </a:solidFill>
              </a:rPr>
              <a:t>CPFP EXPERIMENTS</a:t>
            </a:r>
            <a:endParaRPr>
              <a:solidFill>
                <a:schemeClr val="accent3"/>
              </a:solidFill>
            </a:endParaRPr>
          </a:p>
        </p:txBody>
      </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2" name="Rettangolo con angoli arrotondati 1">
            <a:extLst>
              <a:ext uri="{FF2B5EF4-FFF2-40B4-BE49-F238E27FC236}">
                <a16:creationId xmlns:a16="http://schemas.microsoft.com/office/drawing/2014/main" id="{A691B1D1-2545-2B83-2899-1A4B94121307}"/>
              </a:ext>
            </a:extLst>
          </p:cNvPr>
          <p:cNvSpPr/>
          <p:nvPr/>
        </p:nvSpPr>
        <p:spPr>
          <a:xfrm>
            <a:off x="305948" y="2437238"/>
            <a:ext cx="1625777" cy="633363"/>
          </a:xfrm>
          <a:prstGeom prst="roundRect">
            <a:avLst/>
          </a:prstGeom>
          <a:solidFill>
            <a:srgbClr val="0070C0"/>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Filtro di </a:t>
            </a:r>
            <a:r>
              <a:rPr lang="it-IT"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Burak</a:t>
            </a:r>
            <a:endPar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3" name="Rettangolo con angoli arrotondati 2">
            <a:extLst>
              <a:ext uri="{FF2B5EF4-FFF2-40B4-BE49-F238E27FC236}">
                <a16:creationId xmlns:a16="http://schemas.microsoft.com/office/drawing/2014/main" id="{F20C5560-9DFA-2633-994B-53FB4CED0E78}"/>
              </a:ext>
            </a:extLst>
          </p:cNvPr>
          <p:cNvSpPr/>
          <p:nvPr/>
        </p:nvSpPr>
        <p:spPr>
          <a:xfrm>
            <a:off x="305947" y="2437238"/>
            <a:ext cx="1625777" cy="633363"/>
          </a:xfrm>
          <a:prstGeom prst="roundRect">
            <a:avLst/>
          </a:prstGeom>
          <a:solidFill>
            <a:srgbClr val="0070C0"/>
          </a:solidFill>
          <a:ln/>
        </p:spPr>
        <p:style>
          <a:lnRef idx="0">
            <a:schemeClr val="accent4"/>
          </a:lnRef>
          <a:fillRef idx="3">
            <a:schemeClr val="accent4"/>
          </a:fillRef>
          <a:effectRef idx="3">
            <a:schemeClr val="accent4"/>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TCA</a:t>
            </a:r>
          </a:p>
        </p:txBody>
      </p:sp>
      <p:sp>
        <p:nvSpPr>
          <p:cNvPr id="5" name="Rettangolo con angoli arrotondati 4">
            <a:extLst>
              <a:ext uri="{FF2B5EF4-FFF2-40B4-BE49-F238E27FC236}">
                <a16:creationId xmlns:a16="http://schemas.microsoft.com/office/drawing/2014/main" id="{020BD6F0-0773-2173-8BBC-F8F3F64C4FD0}"/>
              </a:ext>
            </a:extLst>
          </p:cNvPr>
          <p:cNvSpPr/>
          <p:nvPr/>
        </p:nvSpPr>
        <p:spPr>
          <a:xfrm>
            <a:off x="305946" y="2437237"/>
            <a:ext cx="1625777" cy="633363"/>
          </a:xfrm>
          <a:prstGeom prst="round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TrAdaBoost</a:t>
            </a:r>
            <a:endPar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6" name="CasellaDiTesto 5">
            <a:extLst>
              <a:ext uri="{FF2B5EF4-FFF2-40B4-BE49-F238E27FC236}">
                <a16:creationId xmlns:a16="http://schemas.microsoft.com/office/drawing/2014/main" id="{4A94465E-732A-BD0D-6241-A49B1D74AE27}"/>
              </a:ext>
            </a:extLst>
          </p:cNvPr>
          <p:cNvSpPr txBox="1"/>
          <p:nvPr/>
        </p:nvSpPr>
        <p:spPr>
          <a:xfrm>
            <a:off x="2324559" y="1355335"/>
            <a:ext cx="1296000" cy="307777"/>
          </a:xfrm>
          <a:prstGeom prst="rect">
            <a:avLst/>
          </a:prstGeom>
          <a:noFill/>
        </p:spPr>
        <p:txBody>
          <a:bodyPr wrap="square" rtlCol="0">
            <a:spAutoFit/>
          </a:bodyPr>
          <a:lstStyle/>
          <a:p>
            <a:r>
              <a:rPr lang="it-IT" b="1" dirty="0">
                <a:solidFill>
                  <a:srgbClr val="C00000"/>
                </a:solidFill>
                <a:latin typeface="Montserrat" pitchFamily="2" charset="77"/>
              </a:rPr>
              <a:t>Strategia</a:t>
            </a:r>
          </a:p>
        </p:txBody>
      </p:sp>
      <p:sp>
        <p:nvSpPr>
          <p:cNvPr id="8" name="CasellaDiTesto 7">
            <a:extLst>
              <a:ext uri="{FF2B5EF4-FFF2-40B4-BE49-F238E27FC236}">
                <a16:creationId xmlns:a16="http://schemas.microsoft.com/office/drawing/2014/main" id="{0ECAD764-AC34-D38B-FF13-3EECA002380E}"/>
              </a:ext>
            </a:extLst>
          </p:cNvPr>
          <p:cNvSpPr txBox="1"/>
          <p:nvPr/>
        </p:nvSpPr>
        <p:spPr>
          <a:xfrm>
            <a:off x="2372312" y="1636047"/>
            <a:ext cx="5555948" cy="1600438"/>
          </a:xfrm>
          <a:prstGeom prst="rect">
            <a:avLst/>
          </a:prstGeom>
          <a:noFill/>
        </p:spPr>
        <p:txBody>
          <a:bodyPr wrap="square" rtlCol="0">
            <a:spAutoFit/>
          </a:bodyPr>
          <a:lstStyle/>
          <a:p>
            <a:r>
              <a:rPr lang="it-IT" b="1" dirty="0">
                <a:solidFill>
                  <a:schemeClr val="accent3">
                    <a:lumMod val="50000"/>
                  </a:schemeClr>
                </a:solidFill>
                <a:latin typeface="Montserrat" pitchFamily="2" charset="77"/>
              </a:rPr>
              <a:t>Dopo aver bilanciato i dati di training tramite SMOTE, si utilizzano dati etichettati della repository target, per filtrare i dati di training. Ovvero in maniera analoga a quanto accade per il classificatore </a:t>
            </a:r>
            <a:r>
              <a:rPr lang="it-IT" b="1" dirty="0" err="1">
                <a:solidFill>
                  <a:schemeClr val="accent3">
                    <a:lumMod val="50000"/>
                  </a:schemeClr>
                </a:solidFill>
                <a:latin typeface="Montserrat" pitchFamily="2" charset="77"/>
              </a:rPr>
              <a:t>AdaBoost</a:t>
            </a:r>
            <a:r>
              <a:rPr lang="it-IT" b="1" dirty="0">
                <a:solidFill>
                  <a:schemeClr val="accent3">
                    <a:lumMod val="50000"/>
                  </a:schemeClr>
                </a:solidFill>
                <a:latin typeface="Montserrat" pitchFamily="2" charset="77"/>
              </a:rPr>
              <a:t>, si assegnano dei pesi ai dati di training in modo tale da ridurre l’errore sui dati di test (dati etichettati della repository target).</a:t>
            </a:r>
          </a:p>
        </p:txBody>
      </p:sp>
      <p:sp>
        <p:nvSpPr>
          <p:cNvPr id="10" name="CasellaDiTesto 9">
            <a:extLst>
              <a:ext uri="{FF2B5EF4-FFF2-40B4-BE49-F238E27FC236}">
                <a16:creationId xmlns:a16="http://schemas.microsoft.com/office/drawing/2014/main" id="{309AD6C8-EDA2-B6D9-0696-95956B2536E6}"/>
              </a:ext>
            </a:extLst>
          </p:cNvPr>
          <p:cNvSpPr txBox="1"/>
          <p:nvPr/>
        </p:nvSpPr>
        <p:spPr>
          <a:xfrm>
            <a:off x="2324559" y="3236485"/>
            <a:ext cx="1296000" cy="307777"/>
          </a:xfrm>
          <a:prstGeom prst="rect">
            <a:avLst/>
          </a:prstGeom>
          <a:noFill/>
        </p:spPr>
        <p:txBody>
          <a:bodyPr wrap="square" rtlCol="0">
            <a:spAutoFit/>
          </a:bodyPr>
          <a:lstStyle/>
          <a:p>
            <a:r>
              <a:rPr lang="it-IT" b="1">
                <a:solidFill>
                  <a:srgbClr val="00B050"/>
                </a:solidFill>
                <a:latin typeface="Montserrat" pitchFamily="2" charset="77"/>
              </a:rPr>
              <a:t>Risultato</a:t>
            </a:r>
          </a:p>
        </p:txBody>
      </p:sp>
      <p:sp>
        <p:nvSpPr>
          <p:cNvPr id="11" name="CasellaDiTesto 10">
            <a:extLst>
              <a:ext uri="{FF2B5EF4-FFF2-40B4-BE49-F238E27FC236}">
                <a16:creationId xmlns:a16="http://schemas.microsoft.com/office/drawing/2014/main" id="{B98FBA40-7059-7C5C-B1CE-B36E4820F5A2}"/>
              </a:ext>
            </a:extLst>
          </p:cNvPr>
          <p:cNvSpPr txBox="1"/>
          <p:nvPr/>
        </p:nvSpPr>
        <p:spPr>
          <a:xfrm>
            <a:off x="2372312" y="3576760"/>
            <a:ext cx="5555948" cy="954107"/>
          </a:xfrm>
          <a:prstGeom prst="rect">
            <a:avLst/>
          </a:prstGeom>
          <a:noFill/>
        </p:spPr>
        <p:txBody>
          <a:bodyPr wrap="square" rtlCol="0">
            <a:spAutoFit/>
          </a:bodyPr>
          <a:lstStyle/>
          <a:p>
            <a:r>
              <a:rPr lang="it-IT" b="1">
                <a:solidFill>
                  <a:schemeClr val="accent3">
                    <a:lumMod val="50000"/>
                  </a:schemeClr>
                </a:solidFill>
                <a:latin typeface="Montserrat" pitchFamily="2" charset="77"/>
              </a:rPr>
              <a:t>Si ottengono prestazioni simili all’approccio WPFP ovvero 87%, tuttavia con la differenza che i dati della repository target non vengono usati per addestrare il modello ma solamente per filtrare i dati di training.</a:t>
            </a:r>
          </a:p>
        </p:txBody>
      </p:sp>
    </p:spTree>
    <p:extLst>
      <p:ext uri="{BB962C8B-B14F-4D97-AF65-F5344CB8AC3E}">
        <p14:creationId xmlns:p14="http://schemas.microsoft.com/office/powerpoint/2010/main" val="3597415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5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accent3"/>
                </a:solidFill>
              </a:rPr>
              <a:t>CPFP EXPERIMENTS</a:t>
            </a:r>
            <a:endParaRPr>
              <a:solidFill>
                <a:schemeClr val="accent3"/>
              </a:solidFill>
            </a:endParaRPr>
          </a:p>
        </p:txBody>
      </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5" name="Rettangolo con angoli arrotondati 4">
            <a:extLst>
              <a:ext uri="{FF2B5EF4-FFF2-40B4-BE49-F238E27FC236}">
                <a16:creationId xmlns:a16="http://schemas.microsoft.com/office/drawing/2014/main" id="{020BD6F0-0773-2173-8BBC-F8F3F64C4FD0}"/>
              </a:ext>
            </a:extLst>
          </p:cNvPr>
          <p:cNvSpPr/>
          <p:nvPr/>
        </p:nvSpPr>
        <p:spPr>
          <a:xfrm>
            <a:off x="450901" y="2529529"/>
            <a:ext cx="1625777" cy="633363"/>
          </a:xfrm>
          <a:prstGeom prst="roundRect">
            <a:avLst/>
          </a:prstGeom>
          <a:solidFill>
            <a:srgbClr val="C00000"/>
          </a:solidFill>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TrAdaBoost</a:t>
            </a:r>
            <a:endPar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p:txBody>
      </p:sp>
      <p:sp>
        <p:nvSpPr>
          <p:cNvPr id="6" name="CasellaDiTesto 5">
            <a:extLst>
              <a:ext uri="{FF2B5EF4-FFF2-40B4-BE49-F238E27FC236}">
                <a16:creationId xmlns:a16="http://schemas.microsoft.com/office/drawing/2014/main" id="{4A94465E-732A-BD0D-6241-A49B1D74AE27}"/>
              </a:ext>
            </a:extLst>
          </p:cNvPr>
          <p:cNvSpPr txBox="1"/>
          <p:nvPr/>
        </p:nvSpPr>
        <p:spPr>
          <a:xfrm>
            <a:off x="4546527" y="1659405"/>
            <a:ext cx="1296000" cy="307777"/>
          </a:xfrm>
          <a:prstGeom prst="rect">
            <a:avLst/>
          </a:prstGeom>
          <a:noFill/>
        </p:spPr>
        <p:txBody>
          <a:bodyPr wrap="square" rtlCol="0">
            <a:spAutoFit/>
          </a:bodyPr>
          <a:lstStyle/>
          <a:p>
            <a:pPr algn="ctr"/>
            <a:r>
              <a:rPr lang="it-IT" b="1" dirty="0">
                <a:solidFill>
                  <a:srgbClr val="C00000"/>
                </a:solidFill>
                <a:latin typeface="Montserrat" pitchFamily="2" charset="77"/>
              </a:rPr>
              <a:t>Strategia</a:t>
            </a:r>
          </a:p>
        </p:txBody>
      </p:sp>
      <p:sp>
        <p:nvSpPr>
          <p:cNvPr id="8" name="CasellaDiTesto 7">
            <a:extLst>
              <a:ext uri="{FF2B5EF4-FFF2-40B4-BE49-F238E27FC236}">
                <a16:creationId xmlns:a16="http://schemas.microsoft.com/office/drawing/2014/main" id="{0ECAD764-AC34-D38B-FF13-3EECA002380E}"/>
              </a:ext>
            </a:extLst>
          </p:cNvPr>
          <p:cNvSpPr txBox="1"/>
          <p:nvPr/>
        </p:nvSpPr>
        <p:spPr>
          <a:xfrm>
            <a:off x="2416553" y="2058521"/>
            <a:ext cx="5555948" cy="738664"/>
          </a:xfrm>
          <a:prstGeom prst="rect">
            <a:avLst/>
          </a:prstGeom>
          <a:noFill/>
        </p:spPr>
        <p:txBody>
          <a:bodyPr wrap="square" rtlCol="0">
            <a:spAutoFit/>
          </a:bodyPr>
          <a:lstStyle/>
          <a:p>
            <a:pPr algn="ctr"/>
            <a:r>
              <a:rPr lang="it-IT" b="1" dirty="0">
                <a:solidFill>
                  <a:schemeClr val="accent3">
                    <a:lumMod val="50000"/>
                  </a:schemeClr>
                </a:solidFill>
                <a:latin typeface="Montserrat" pitchFamily="2" charset="77"/>
              </a:rPr>
              <a:t>Si assegnano dei pesi ai dati di training in modo tale da ridurre l’errore sui dati di test (dati etichettati della repository target).</a:t>
            </a:r>
          </a:p>
        </p:txBody>
      </p:sp>
      <p:sp>
        <p:nvSpPr>
          <p:cNvPr id="10" name="CasellaDiTesto 9">
            <a:extLst>
              <a:ext uri="{FF2B5EF4-FFF2-40B4-BE49-F238E27FC236}">
                <a16:creationId xmlns:a16="http://schemas.microsoft.com/office/drawing/2014/main" id="{309AD6C8-EDA2-B6D9-0696-95956B2536E6}"/>
              </a:ext>
            </a:extLst>
          </p:cNvPr>
          <p:cNvSpPr txBox="1"/>
          <p:nvPr/>
        </p:nvSpPr>
        <p:spPr>
          <a:xfrm>
            <a:off x="4739716" y="2922325"/>
            <a:ext cx="1296000" cy="307777"/>
          </a:xfrm>
          <a:prstGeom prst="rect">
            <a:avLst/>
          </a:prstGeom>
          <a:noFill/>
        </p:spPr>
        <p:txBody>
          <a:bodyPr wrap="square" rtlCol="0">
            <a:spAutoFit/>
          </a:bodyPr>
          <a:lstStyle/>
          <a:p>
            <a:r>
              <a:rPr lang="it-IT" b="1" dirty="0">
                <a:solidFill>
                  <a:srgbClr val="00B050"/>
                </a:solidFill>
                <a:latin typeface="Montserrat" pitchFamily="2" charset="77"/>
              </a:rPr>
              <a:t>Risultato</a:t>
            </a:r>
          </a:p>
        </p:txBody>
      </p:sp>
      <p:sp>
        <p:nvSpPr>
          <p:cNvPr id="11" name="CasellaDiTesto 10">
            <a:extLst>
              <a:ext uri="{FF2B5EF4-FFF2-40B4-BE49-F238E27FC236}">
                <a16:creationId xmlns:a16="http://schemas.microsoft.com/office/drawing/2014/main" id="{B98FBA40-7059-7C5C-B1CE-B36E4820F5A2}"/>
              </a:ext>
            </a:extLst>
          </p:cNvPr>
          <p:cNvSpPr txBox="1"/>
          <p:nvPr/>
        </p:nvSpPr>
        <p:spPr>
          <a:xfrm>
            <a:off x="2744963" y="3327500"/>
            <a:ext cx="2284355" cy="830997"/>
          </a:xfrm>
          <a:prstGeom prst="rect">
            <a:avLst/>
          </a:prstGeom>
          <a:noFill/>
        </p:spPr>
        <p:txBody>
          <a:bodyPr wrap="square" rtlCol="0">
            <a:spAutoFit/>
          </a:bodyPr>
          <a:lstStyle/>
          <a:p>
            <a:r>
              <a:rPr lang="it-IT" sz="4800" b="1" dirty="0">
                <a:solidFill>
                  <a:schemeClr val="accent3">
                    <a:lumMod val="50000"/>
                  </a:schemeClr>
                </a:solidFill>
                <a:latin typeface="Montserrat" pitchFamily="2" charset="77"/>
              </a:rPr>
              <a:t>F1: 0%</a:t>
            </a:r>
          </a:p>
        </p:txBody>
      </p:sp>
      <p:sp>
        <p:nvSpPr>
          <p:cNvPr id="4" name="CasellaDiTesto 3">
            <a:extLst>
              <a:ext uri="{FF2B5EF4-FFF2-40B4-BE49-F238E27FC236}">
                <a16:creationId xmlns:a16="http://schemas.microsoft.com/office/drawing/2014/main" id="{0267F550-3B8F-6888-533D-510DA0215088}"/>
              </a:ext>
            </a:extLst>
          </p:cNvPr>
          <p:cNvSpPr txBox="1"/>
          <p:nvPr/>
        </p:nvSpPr>
        <p:spPr>
          <a:xfrm>
            <a:off x="5519803" y="3327500"/>
            <a:ext cx="2621852" cy="830997"/>
          </a:xfrm>
          <a:prstGeom prst="rect">
            <a:avLst/>
          </a:prstGeom>
          <a:noFill/>
        </p:spPr>
        <p:txBody>
          <a:bodyPr wrap="square" rtlCol="0">
            <a:spAutoFit/>
          </a:bodyPr>
          <a:lstStyle/>
          <a:p>
            <a:r>
              <a:rPr lang="it-IT" sz="4800" b="1" dirty="0">
                <a:solidFill>
                  <a:schemeClr val="accent3">
                    <a:lumMod val="50000"/>
                  </a:schemeClr>
                </a:solidFill>
                <a:latin typeface="Montserrat" pitchFamily="2" charset="77"/>
              </a:rPr>
              <a:t>F1: 87%</a:t>
            </a:r>
          </a:p>
        </p:txBody>
      </p:sp>
      <p:cxnSp>
        <p:nvCxnSpPr>
          <p:cNvPr id="9" name="Connettore 1 8">
            <a:extLst>
              <a:ext uri="{FF2B5EF4-FFF2-40B4-BE49-F238E27FC236}">
                <a16:creationId xmlns:a16="http://schemas.microsoft.com/office/drawing/2014/main" id="{D1798711-9D01-6C58-D755-F5BABE1449D5}"/>
              </a:ext>
            </a:extLst>
          </p:cNvPr>
          <p:cNvCxnSpPr>
            <a:cxnSpLocks/>
          </p:cNvCxnSpPr>
          <p:nvPr/>
        </p:nvCxnSpPr>
        <p:spPr>
          <a:xfrm flipV="1">
            <a:off x="3076078" y="3239007"/>
            <a:ext cx="1352106" cy="1007533"/>
          </a:xfrm>
          <a:prstGeom prst="line">
            <a:avLst/>
          </a:prstGeom>
          <a:ln w="57150"/>
        </p:spPr>
        <p:style>
          <a:lnRef idx="2">
            <a:schemeClr val="accent3"/>
          </a:lnRef>
          <a:fillRef idx="0">
            <a:schemeClr val="accent3"/>
          </a:fillRef>
          <a:effectRef idx="1">
            <a:schemeClr val="accent3"/>
          </a:effectRef>
          <a:fontRef idx="minor">
            <a:schemeClr val="tx1"/>
          </a:fontRef>
        </p:style>
      </p:cxnSp>
      <p:cxnSp>
        <p:nvCxnSpPr>
          <p:cNvPr id="14" name="Connettore 1 13">
            <a:extLst>
              <a:ext uri="{FF2B5EF4-FFF2-40B4-BE49-F238E27FC236}">
                <a16:creationId xmlns:a16="http://schemas.microsoft.com/office/drawing/2014/main" id="{36C009A5-1EC4-5DCC-04D0-911E551AE7FB}"/>
              </a:ext>
            </a:extLst>
          </p:cNvPr>
          <p:cNvCxnSpPr>
            <a:cxnSpLocks/>
          </p:cNvCxnSpPr>
          <p:nvPr/>
        </p:nvCxnSpPr>
        <p:spPr>
          <a:xfrm flipH="1" flipV="1">
            <a:off x="3076078" y="3239007"/>
            <a:ext cx="1303503" cy="1115233"/>
          </a:xfrm>
          <a:prstGeom prst="line">
            <a:avLst/>
          </a:prstGeom>
          <a:ln w="57150"/>
        </p:spPr>
        <p:style>
          <a:lnRef idx="2">
            <a:schemeClr val="accent3"/>
          </a:lnRef>
          <a:fillRef idx="0">
            <a:schemeClr val="accent3"/>
          </a:fillRef>
          <a:effectRef idx="1">
            <a:schemeClr val="accent3"/>
          </a:effectRef>
          <a:fontRef idx="minor">
            <a:schemeClr val="tx1"/>
          </a:fontRef>
        </p:style>
      </p:cxnSp>
      <p:sp>
        <p:nvSpPr>
          <p:cNvPr id="21" name="Freccia giù 20">
            <a:extLst>
              <a:ext uri="{FF2B5EF4-FFF2-40B4-BE49-F238E27FC236}">
                <a16:creationId xmlns:a16="http://schemas.microsoft.com/office/drawing/2014/main" id="{E9784B1C-5661-A9EE-B167-AFC6E03EBF03}"/>
              </a:ext>
            </a:extLst>
          </p:cNvPr>
          <p:cNvSpPr/>
          <p:nvPr/>
        </p:nvSpPr>
        <p:spPr>
          <a:xfrm rot="16200000">
            <a:off x="5010344" y="3549584"/>
            <a:ext cx="368366" cy="386378"/>
          </a:xfrm>
          <a:prstGeom prst="down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8195497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gradFill>
          <a:gsLst>
            <a:gs pos="8000">
              <a:schemeClr val="tx2">
                <a:lumMod val="20000"/>
                <a:lumOff val="80000"/>
              </a:schemeClr>
            </a:gs>
            <a:gs pos="43000">
              <a:schemeClr val="accent1">
                <a:lumMod val="45000"/>
                <a:lumOff val="55000"/>
                <a:alpha val="82000"/>
              </a:schemeClr>
            </a:gs>
            <a:gs pos="56000">
              <a:srgbClr val="FCD1AC"/>
            </a:gs>
            <a:gs pos="94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20000" y="44849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err="1"/>
              <a:t>Conclusioni</a:t>
            </a:r>
            <a:endParaRPr dirty="0">
              <a:solidFill>
                <a:schemeClr val="accent3"/>
              </a:solidFill>
            </a:endParaRPr>
          </a:p>
        </p:txBody>
      </p:sp>
      <p:sp>
        <p:nvSpPr>
          <p:cNvPr id="7" name="CasellaDiTesto 6">
            <a:extLst>
              <a:ext uri="{FF2B5EF4-FFF2-40B4-BE49-F238E27FC236}">
                <a16:creationId xmlns:a16="http://schemas.microsoft.com/office/drawing/2014/main" id="{581EDC67-68AF-78DC-06B5-E9105AC34440}"/>
              </a:ext>
            </a:extLst>
          </p:cNvPr>
          <p:cNvSpPr txBox="1"/>
          <p:nvPr/>
        </p:nvSpPr>
        <p:spPr>
          <a:xfrm>
            <a:off x="238276" y="1367129"/>
            <a:ext cx="3947522" cy="738664"/>
          </a:xfrm>
          <a:prstGeom prst="rect">
            <a:avLst/>
          </a:prstGeom>
          <a:noFill/>
        </p:spPr>
        <p:txBody>
          <a:bodyPr wrap="square" rtlCol="0">
            <a:spAutoFit/>
          </a:bodyPr>
          <a:lstStyle/>
          <a:p>
            <a:r>
              <a:rPr lang="it-IT" b="1" i="0" u="none" strike="noStrike">
                <a:solidFill>
                  <a:srgbClr val="005D77"/>
                </a:solidFill>
                <a:effectLst/>
                <a:latin typeface="Montserrat" pitchFamily="2" charset="77"/>
              </a:rPr>
              <a:t>RQ1. </a:t>
            </a:r>
            <a:r>
              <a:rPr lang="it-IT" sz="1400" b="1">
                <a:solidFill>
                  <a:srgbClr val="005D77"/>
                </a:solidFill>
              </a:rPr>
              <a:t>Quanto è efficace un approccio basato sul machine learning per il rilevamento della </a:t>
            </a:r>
            <a:r>
              <a:rPr lang="it-IT" sz="1400" b="1" err="1">
                <a:solidFill>
                  <a:srgbClr val="005D77"/>
                </a:solidFill>
              </a:rPr>
              <a:t>flakiness</a:t>
            </a:r>
            <a:r>
              <a:rPr lang="it-IT" sz="1400" b="1">
                <a:solidFill>
                  <a:srgbClr val="005D77"/>
                </a:solidFill>
              </a:rPr>
              <a:t>, in una validazione </a:t>
            </a:r>
            <a:r>
              <a:rPr lang="it-IT" sz="1400" b="1" err="1">
                <a:solidFill>
                  <a:srgbClr val="005D77"/>
                </a:solidFill>
              </a:rPr>
              <a:t>within</a:t>
            </a:r>
            <a:r>
              <a:rPr lang="it-IT" sz="1400" b="1">
                <a:solidFill>
                  <a:srgbClr val="005D77"/>
                </a:solidFill>
              </a:rPr>
              <a:t>-project?</a:t>
            </a:r>
            <a:endParaRPr lang="it-IT" b="1" i="0" u="none" strike="noStrike">
              <a:solidFill>
                <a:srgbClr val="005D77"/>
              </a:solidFill>
              <a:effectLst/>
              <a:latin typeface="Montserrat" pitchFamily="2" charset="77"/>
            </a:endParaRPr>
          </a:p>
        </p:txBody>
      </p:sp>
      <p:sp>
        <p:nvSpPr>
          <p:cNvPr id="8" name="CasellaDiTesto 7">
            <a:extLst>
              <a:ext uri="{FF2B5EF4-FFF2-40B4-BE49-F238E27FC236}">
                <a16:creationId xmlns:a16="http://schemas.microsoft.com/office/drawing/2014/main" id="{2A6D1CED-44C9-446A-A1C8-0B77E36DD744}"/>
              </a:ext>
            </a:extLst>
          </p:cNvPr>
          <p:cNvSpPr txBox="1"/>
          <p:nvPr/>
        </p:nvSpPr>
        <p:spPr>
          <a:xfrm>
            <a:off x="4905950" y="1367129"/>
            <a:ext cx="3947522" cy="738664"/>
          </a:xfrm>
          <a:prstGeom prst="rect">
            <a:avLst/>
          </a:prstGeom>
          <a:noFill/>
        </p:spPr>
        <p:txBody>
          <a:bodyPr wrap="square" rtlCol="0">
            <a:spAutoFit/>
          </a:bodyPr>
          <a:lstStyle/>
          <a:p>
            <a:r>
              <a:rPr lang="it-IT" b="1" i="0" u="none" strike="noStrike">
                <a:solidFill>
                  <a:schemeClr val="accent3"/>
                </a:solidFill>
                <a:effectLst/>
                <a:latin typeface="Montserrat" pitchFamily="2" charset="77"/>
              </a:rPr>
              <a:t>RQ2. </a:t>
            </a:r>
            <a:r>
              <a:rPr lang="it-IT" sz="1400" b="1">
                <a:solidFill>
                  <a:schemeClr val="accent3"/>
                </a:solidFill>
              </a:rPr>
              <a:t>Quanto è efficace un approccio basato sul machine learning per il rilevamento della </a:t>
            </a:r>
            <a:r>
              <a:rPr lang="it-IT" sz="1400" b="1" err="1">
                <a:solidFill>
                  <a:schemeClr val="accent3"/>
                </a:solidFill>
              </a:rPr>
              <a:t>flakiness</a:t>
            </a:r>
            <a:r>
              <a:rPr lang="it-IT" sz="1400" b="1">
                <a:solidFill>
                  <a:schemeClr val="accent3"/>
                </a:solidFill>
              </a:rPr>
              <a:t>, in una validazione cross-project?</a:t>
            </a:r>
            <a:endParaRPr lang="it-IT" b="1" i="0" u="none" strike="noStrike">
              <a:solidFill>
                <a:schemeClr val="accent3"/>
              </a:solidFill>
              <a:effectLst/>
              <a:latin typeface="Montserrat" pitchFamily="2" charset="77"/>
            </a:endParaRPr>
          </a:p>
        </p:txBody>
      </p:sp>
      <p:sp>
        <p:nvSpPr>
          <p:cNvPr id="2" name="CasellaDiTesto 1">
            <a:extLst>
              <a:ext uri="{FF2B5EF4-FFF2-40B4-BE49-F238E27FC236}">
                <a16:creationId xmlns:a16="http://schemas.microsoft.com/office/drawing/2014/main" id="{9268BC76-6030-7CB7-2000-F6D575F53CBF}"/>
              </a:ext>
            </a:extLst>
          </p:cNvPr>
          <p:cNvSpPr txBox="1"/>
          <p:nvPr/>
        </p:nvSpPr>
        <p:spPr>
          <a:xfrm>
            <a:off x="72328" y="2530927"/>
            <a:ext cx="4165722" cy="1815882"/>
          </a:xfrm>
          <a:prstGeom prst="rect">
            <a:avLst/>
          </a:prstGeom>
          <a:noFill/>
        </p:spPr>
        <p:txBody>
          <a:bodyPr wrap="square" rtlCol="0">
            <a:spAutoFit/>
          </a:bodyPr>
          <a:lstStyle/>
          <a:p>
            <a:pPr algn="ctr"/>
            <a:r>
              <a:rPr lang="it-IT">
                <a:solidFill>
                  <a:srgbClr val="005D77"/>
                </a:solidFill>
                <a:latin typeface="Montserrat" pitchFamily="2" charset="77"/>
              </a:rPr>
              <a:t>In un contesto WPFP, la </a:t>
            </a:r>
            <a:r>
              <a:rPr lang="it-IT" err="1">
                <a:solidFill>
                  <a:srgbClr val="005D77"/>
                </a:solidFill>
                <a:latin typeface="Montserrat" pitchFamily="2" charset="77"/>
              </a:rPr>
              <a:t>detecion</a:t>
            </a:r>
            <a:r>
              <a:rPr lang="it-IT">
                <a:solidFill>
                  <a:srgbClr val="005D77"/>
                </a:solidFill>
                <a:latin typeface="Montserrat" pitchFamily="2" charset="77"/>
              </a:rPr>
              <a:t> della </a:t>
            </a:r>
            <a:r>
              <a:rPr lang="it-IT" err="1">
                <a:solidFill>
                  <a:srgbClr val="005D77"/>
                </a:solidFill>
                <a:latin typeface="Montserrat" pitchFamily="2" charset="77"/>
              </a:rPr>
              <a:t>flakiness</a:t>
            </a:r>
            <a:r>
              <a:rPr lang="it-IT">
                <a:solidFill>
                  <a:srgbClr val="005D77"/>
                </a:solidFill>
                <a:latin typeface="Montserrat" pitchFamily="2" charset="77"/>
              </a:rPr>
              <a:t> tramite machine learning ha riportato ottimi risultati, dimostrando di essere una valida alternativa al approccio del </a:t>
            </a:r>
            <a:r>
              <a:rPr lang="it-IT" err="1">
                <a:solidFill>
                  <a:srgbClr val="005D77"/>
                </a:solidFill>
                <a:latin typeface="Montserrat" pitchFamily="2" charset="77"/>
              </a:rPr>
              <a:t>ReRuns</a:t>
            </a:r>
            <a:r>
              <a:rPr lang="it-IT">
                <a:solidFill>
                  <a:srgbClr val="005D77"/>
                </a:solidFill>
                <a:latin typeface="Montserrat" pitchFamily="2" charset="77"/>
              </a:rPr>
              <a:t>. Tuttavia la sua applicazione ad oggi risulta essere ancora limitata alle poche repository per cui si conosce la </a:t>
            </a:r>
            <a:r>
              <a:rPr lang="it-IT" err="1">
                <a:solidFill>
                  <a:srgbClr val="005D77"/>
                </a:solidFill>
                <a:latin typeface="Montserrat" pitchFamily="2" charset="77"/>
              </a:rPr>
              <a:t>flakiness</a:t>
            </a:r>
            <a:r>
              <a:rPr lang="it-IT">
                <a:solidFill>
                  <a:srgbClr val="005D77"/>
                </a:solidFill>
                <a:latin typeface="Montserrat" pitchFamily="2" charset="77"/>
              </a:rPr>
              <a:t> della propria suite di test.</a:t>
            </a:r>
          </a:p>
        </p:txBody>
      </p:sp>
      <p:sp>
        <p:nvSpPr>
          <p:cNvPr id="3" name="CasellaDiTesto 2">
            <a:extLst>
              <a:ext uri="{FF2B5EF4-FFF2-40B4-BE49-F238E27FC236}">
                <a16:creationId xmlns:a16="http://schemas.microsoft.com/office/drawing/2014/main" id="{0ABBC67C-5CA9-49C9-7876-59108C44E007}"/>
              </a:ext>
            </a:extLst>
          </p:cNvPr>
          <p:cNvSpPr txBox="1"/>
          <p:nvPr/>
        </p:nvSpPr>
        <p:spPr>
          <a:xfrm>
            <a:off x="4905950" y="2571750"/>
            <a:ext cx="4165722" cy="2031325"/>
          </a:xfrm>
          <a:prstGeom prst="rect">
            <a:avLst/>
          </a:prstGeom>
          <a:noFill/>
        </p:spPr>
        <p:txBody>
          <a:bodyPr wrap="square" rtlCol="0">
            <a:spAutoFit/>
          </a:bodyPr>
          <a:lstStyle/>
          <a:p>
            <a:pPr algn="ctr"/>
            <a:r>
              <a:rPr lang="it-IT">
                <a:solidFill>
                  <a:schemeClr val="accent3"/>
                </a:solidFill>
                <a:latin typeface="Montserrat" pitchFamily="2" charset="77"/>
              </a:rPr>
              <a:t>In un contesto CPFP si riducono i limiti enunciati nel WPFP in quanto la </a:t>
            </a:r>
            <a:r>
              <a:rPr lang="it-IT" err="1">
                <a:solidFill>
                  <a:schemeClr val="accent3"/>
                </a:solidFill>
                <a:latin typeface="Montserrat" pitchFamily="2" charset="77"/>
              </a:rPr>
              <a:t>detection</a:t>
            </a:r>
            <a:r>
              <a:rPr lang="it-IT">
                <a:solidFill>
                  <a:schemeClr val="accent3"/>
                </a:solidFill>
                <a:latin typeface="Montserrat" pitchFamily="2" charset="77"/>
              </a:rPr>
              <a:t> dei test </a:t>
            </a:r>
            <a:r>
              <a:rPr lang="it-IT" err="1">
                <a:solidFill>
                  <a:schemeClr val="accent3"/>
                </a:solidFill>
                <a:latin typeface="Montserrat" pitchFamily="2" charset="77"/>
              </a:rPr>
              <a:t>flaky</a:t>
            </a:r>
            <a:r>
              <a:rPr lang="it-IT">
                <a:solidFill>
                  <a:schemeClr val="accent3"/>
                </a:solidFill>
                <a:latin typeface="Montserrat" pitchFamily="2" charset="77"/>
              </a:rPr>
              <a:t>, tramite machine learning può essere applicata a qualsiasi repository. Tuttavia dai risultati ottenuti, l’adattamento del dominio risulta impraticabile senza utilizzare dati etichettati della repository target, dimostrando di avere ancora diversi limiti.</a:t>
            </a:r>
          </a:p>
        </p:txBody>
      </p:sp>
    </p:spTree>
    <p:extLst>
      <p:ext uri="{BB962C8B-B14F-4D97-AF65-F5344CB8AC3E}">
        <p14:creationId xmlns:p14="http://schemas.microsoft.com/office/powerpoint/2010/main" val="28536292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8000">
              <a:schemeClr val="tx2">
                <a:lumMod val="20000"/>
                <a:lumOff val="80000"/>
              </a:schemeClr>
            </a:gs>
            <a:gs pos="43000">
              <a:schemeClr val="accent1">
                <a:lumMod val="45000"/>
                <a:lumOff val="55000"/>
                <a:alpha val="82000"/>
              </a:schemeClr>
            </a:gs>
            <a:gs pos="56000">
              <a:srgbClr val="FCD1AC"/>
            </a:gs>
            <a:gs pos="94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20000" y="44849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err="1"/>
              <a:t>Conclusioni</a:t>
            </a:r>
            <a:endParaRPr dirty="0">
              <a:solidFill>
                <a:schemeClr val="accent3"/>
              </a:solidFill>
            </a:endParaRPr>
          </a:p>
        </p:txBody>
      </p:sp>
      <p:sp>
        <p:nvSpPr>
          <p:cNvPr id="7" name="CasellaDiTesto 6">
            <a:extLst>
              <a:ext uri="{FF2B5EF4-FFF2-40B4-BE49-F238E27FC236}">
                <a16:creationId xmlns:a16="http://schemas.microsoft.com/office/drawing/2014/main" id="{581EDC67-68AF-78DC-06B5-E9105AC34440}"/>
              </a:ext>
            </a:extLst>
          </p:cNvPr>
          <p:cNvSpPr txBox="1"/>
          <p:nvPr/>
        </p:nvSpPr>
        <p:spPr>
          <a:xfrm>
            <a:off x="238276" y="1367129"/>
            <a:ext cx="3947522" cy="738664"/>
          </a:xfrm>
          <a:prstGeom prst="rect">
            <a:avLst/>
          </a:prstGeom>
          <a:noFill/>
        </p:spPr>
        <p:txBody>
          <a:bodyPr wrap="square" rtlCol="0">
            <a:spAutoFit/>
          </a:bodyPr>
          <a:lstStyle/>
          <a:p>
            <a:r>
              <a:rPr lang="it-IT" b="1" i="0" u="none" strike="noStrike">
                <a:solidFill>
                  <a:srgbClr val="005D77"/>
                </a:solidFill>
                <a:effectLst/>
                <a:latin typeface="Montserrat" pitchFamily="2" charset="77"/>
              </a:rPr>
              <a:t>RQ1. </a:t>
            </a:r>
            <a:r>
              <a:rPr lang="it-IT" sz="1400" b="1">
                <a:solidFill>
                  <a:srgbClr val="005D77"/>
                </a:solidFill>
              </a:rPr>
              <a:t>Quanto è efficace un approccio basato sul machine learning per il rilevamento della </a:t>
            </a:r>
            <a:r>
              <a:rPr lang="it-IT" sz="1400" b="1" err="1">
                <a:solidFill>
                  <a:srgbClr val="005D77"/>
                </a:solidFill>
              </a:rPr>
              <a:t>flakiness</a:t>
            </a:r>
            <a:r>
              <a:rPr lang="it-IT" sz="1400" b="1">
                <a:solidFill>
                  <a:srgbClr val="005D77"/>
                </a:solidFill>
              </a:rPr>
              <a:t>, in una validazione </a:t>
            </a:r>
            <a:r>
              <a:rPr lang="it-IT" sz="1400" b="1" err="1">
                <a:solidFill>
                  <a:srgbClr val="005D77"/>
                </a:solidFill>
              </a:rPr>
              <a:t>within</a:t>
            </a:r>
            <a:r>
              <a:rPr lang="it-IT" sz="1400" b="1">
                <a:solidFill>
                  <a:srgbClr val="005D77"/>
                </a:solidFill>
              </a:rPr>
              <a:t>-project?</a:t>
            </a:r>
            <a:endParaRPr lang="it-IT" b="1" i="0" u="none" strike="noStrike">
              <a:solidFill>
                <a:srgbClr val="005D77"/>
              </a:solidFill>
              <a:effectLst/>
              <a:latin typeface="Montserrat" pitchFamily="2" charset="77"/>
            </a:endParaRPr>
          </a:p>
        </p:txBody>
      </p:sp>
      <p:sp>
        <p:nvSpPr>
          <p:cNvPr id="8" name="CasellaDiTesto 7">
            <a:extLst>
              <a:ext uri="{FF2B5EF4-FFF2-40B4-BE49-F238E27FC236}">
                <a16:creationId xmlns:a16="http://schemas.microsoft.com/office/drawing/2014/main" id="{2A6D1CED-44C9-446A-A1C8-0B77E36DD744}"/>
              </a:ext>
            </a:extLst>
          </p:cNvPr>
          <p:cNvSpPr txBox="1"/>
          <p:nvPr/>
        </p:nvSpPr>
        <p:spPr>
          <a:xfrm>
            <a:off x="4905950" y="1367129"/>
            <a:ext cx="3947522" cy="738664"/>
          </a:xfrm>
          <a:prstGeom prst="rect">
            <a:avLst/>
          </a:prstGeom>
          <a:noFill/>
        </p:spPr>
        <p:txBody>
          <a:bodyPr wrap="square" rtlCol="0">
            <a:spAutoFit/>
          </a:bodyPr>
          <a:lstStyle/>
          <a:p>
            <a:r>
              <a:rPr lang="it-IT" b="1" i="0" u="none" strike="noStrike">
                <a:solidFill>
                  <a:schemeClr val="accent3"/>
                </a:solidFill>
                <a:effectLst/>
                <a:latin typeface="Montserrat" pitchFamily="2" charset="77"/>
              </a:rPr>
              <a:t>RQ2. </a:t>
            </a:r>
            <a:r>
              <a:rPr lang="it-IT" sz="1400" b="1">
                <a:solidFill>
                  <a:schemeClr val="accent3"/>
                </a:solidFill>
              </a:rPr>
              <a:t>Quanto è efficace un approccio basato sul machine learning per il rilevamento della </a:t>
            </a:r>
            <a:r>
              <a:rPr lang="it-IT" sz="1400" b="1" err="1">
                <a:solidFill>
                  <a:schemeClr val="accent3"/>
                </a:solidFill>
              </a:rPr>
              <a:t>flakiness</a:t>
            </a:r>
            <a:r>
              <a:rPr lang="it-IT" sz="1400" b="1">
                <a:solidFill>
                  <a:schemeClr val="accent3"/>
                </a:solidFill>
              </a:rPr>
              <a:t>, in una validazione cross-project?</a:t>
            </a:r>
            <a:endParaRPr lang="it-IT" b="1" i="0" u="none" strike="noStrike">
              <a:solidFill>
                <a:schemeClr val="accent3"/>
              </a:solidFill>
              <a:effectLst/>
              <a:latin typeface="Montserrat" pitchFamily="2" charset="77"/>
            </a:endParaRPr>
          </a:p>
        </p:txBody>
      </p:sp>
      <p:sp>
        <p:nvSpPr>
          <p:cNvPr id="4" name="Rettangolo con angoli arrotondati 3">
            <a:extLst>
              <a:ext uri="{FF2B5EF4-FFF2-40B4-BE49-F238E27FC236}">
                <a16:creationId xmlns:a16="http://schemas.microsoft.com/office/drawing/2014/main" id="{6C5A215D-94DD-8B35-1989-24161957081A}"/>
              </a:ext>
            </a:extLst>
          </p:cNvPr>
          <p:cNvSpPr/>
          <p:nvPr/>
        </p:nvSpPr>
        <p:spPr>
          <a:xfrm>
            <a:off x="973667" y="2641600"/>
            <a:ext cx="2099733" cy="685800"/>
          </a:xfrm>
          <a:prstGeom prst="roundRect">
            <a:avLst/>
          </a:prstGeom>
          <a:solidFill>
            <a:schemeClr val="accent1">
              <a:lumMod val="2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Ottime Prestazioni</a:t>
            </a:r>
          </a:p>
        </p:txBody>
      </p:sp>
      <p:sp>
        <p:nvSpPr>
          <p:cNvPr id="5" name="Rettangolo con angoli arrotondati 4">
            <a:extLst>
              <a:ext uri="{FF2B5EF4-FFF2-40B4-BE49-F238E27FC236}">
                <a16:creationId xmlns:a16="http://schemas.microsoft.com/office/drawing/2014/main" id="{1B4DD51D-AF42-65EA-2ED9-2018DBD24E29}"/>
              </a:ext>
            </a:extLst>
          </p:cNvPr>
          <p:cNvSpPr/>
          <p:nvPr/>
        </p:nvSpPr>
        <p:spPr>
          <a:xfrm>
            <a:off x="973667" y="3520307"/>
            <a:ext cx="2099733" cy="685800"/>
          </a:xfrm>
          <a:prstGeom prst="roundRect">
            <a:avLst/>
          </a:prstGeom>
          <a:solidFill>
            <a:schemeClr val="accent1">
              <a:lumMod val="2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Utilizzo Limitato</a:t>
            </a:r>
          </a:p>
        </p:txBody>
      </p:sp>
      <p:sp>
        <p:nvSpPr>
          <p:cNvPr id="6" name="Rettangolo con angoli arrotondati 5">
            <a:extLst>
              <a:ext uri="{FF2B5EF4-FFF2-40B4-BE49-F238E27FC236}">
                <a16:creationId xmlns:a16="http://schemas.microsoft.com/office/drawing/2014/main" id="{C7CCEDDD-A2DC-3700-84D8-EFFFEB73A4D2}"/>
              </a:ext>
            </a:extLst>
          </p:cNvPr>
          <p:cNvSpPr/>
          <p:nvPr/>
        </p:nvSpPr>
        <p:spPr>
          <a:xfrm>
            <a:off x="6172201" y="2910416"/>
            <a:ext cx="2099733" cy="68580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Pipeline Inutilizzabile senza dati etichettati della repository target</a:t>
            </a:r>
          </a:p>
        </p:txBody>
      </p:sp>
    </p:spTree>
    <p:extLst>
      <p:ext uri="{BB962C8B-B14F-4D97-AF65-F5344CB8AC3E}">
        <p14:creationId xmlns:p14="http://schemas.microsoft.com/office/powerpoint/2010/main" val="39943762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8000">
              <a:schemeClr val="tx2">
                <a:lumMod val="20000"/>
                <a:lumOff val="80000"/>
              </a:schemeClr>
            </a:gs>
            <a:gs pos="43000">
              <a:schemeClr val="accent1">
                <a:lumMod val="45000"/>
                <a:lumOff val="55000"/>
                <a:alpha val="82000"/>
              </a:schemeClr>
            </a:gs>
            <a:gs pos="56000">
              <a:srgbClr val="FCD1AC"/>
            </a:gs>
            <a:gs pos="94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20000" y="44849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err="1"/>
              <a:t>Conclusioni</a:t>
            </a:r>
            <a:endParaRPr dirty="0">
              <a:solidFill>
                <a:schemeClr val="accent3"/>
              </a:solidFill>
            </a:endParaRPr>
          </a:p>
        </p:txBody>
      </p:sp>
      <p:sp>
        <p:nvSpPr>
          <p:cNvPr id="7" name="CasellaDiTesto 6">
            <a:extLst>
              <a:ext uri="{FF2B5EF4-FFF2-40B4-BE49-F238E27FC236}">
                <a16:creationId xmlns:a16="http://schemas.microsoft.com/office/drawing/2014/main" id="{581EDC67-68AF-78DC-06B5-E9105AC34440}"/>
              </a:ext>
            </a:extLst>
          </p:cNvPr>
          <p:cNvSpPr txBox="1"/>
          <p:nvPr/>
        </p:nvSpPr>
        <p:spPr>
          <a:xfrm>
            <a:off x="238276" y="1367129"/>
            <a:ext cx="3947522" cy="738664"/>
          </a:xfrm>
          <a:prstGeom prst="rect">
            <a:avLst/>
          </a:prstGeom>
          <a:noFill/>
        </p:spPr>
        <p:txBody>
          <a:bodyPr wrap="square" rtlCol="0">
            <a:spAutoFit/>
          </a:bodyPr>
          <a:lstStyle/>
          <a:p>
            <a:r>
              <a:rPr lang="it-IT" b="1" i="0" u="none" strike="noStrike">
                <a:solidFill>
                  <a:srgbClr val="005D77"/>
                </a:solidFill>
                <a:effectLst/>
                <a:latin typeface="Montserrat" pitchFamily="2" charset="77"/>
              </a:rPr>
              <a:t>RQ1. </a:t>
            </a:r>
            <a:r>
              <a:rPr lang="it-IT" sz="1400" b="1">
                <a:solidFill>
                  <a:srgbClr val="005D77"/>
                </a:solidFill>
              </a:rPr>
              <a:t>Quanto è efficace un approccio basato sul machine learning per il rilevamento della </a:t>
            </a:r>
            <a:r>
              <a:rPr lang="it-IT" sz="1400" b="1" err="1">
                <a:solidFill>
                  <a:srgbClr val="005D77"/>
                </a:solidFill>
              </a:rPr>
              <a:t>flakiness</a:t>
            </a:r>
            <a:r>
              <a:rPr lang="it-IT" sz="1400" b="1">
                <a:solidFill>
                  <a:srgbClr val="005D77"/>
                </a:solidFill>
              </a:rPr>
              <a:t>, in una validazione </a:t>
            </a:r>
            <a:r>
              <a:rPr lang="it-IT" sz="1400" b="1" err="1">
                <a:solidFill>
                  <a:srgbClr val="005D77"/>
                </a:solidFill>
              </a:rPr>
              <a:t>within</a:t>
            </a:r>
            <a:r>
              <a:rPr lang="it-IT" sz="1400" b="1">
                <a:solidFill>
                  <a:srgbClr val="005D77"/>
                </a:solidFill>
              </a:rPr>
              <a:t>-project?</a:t>
            </a:r>
            <a:endParaRPr lang="it-IT" b="1" i="0" u="none" strike="noStrike">
              <a:solidFill>
                <a:srgbClr val="005D77"/>
              </a:solidFill>
              <a:effectLst/>
              <a:latin typeface="Montserrat" pitchFamily="2" charset="77"/>
            </a:endParaRPr>
          </a:p>
        </p:txBody>
      </p:sp>
      <p:sp>
        <p:nvSpPr>
          <p:cNvPr id="8" name="CasellaDiTesto 7">
            <a:extLst>
              <a:ext uri="{FF2B5EF4-FFF2-40B4-BE49-F238E27FC236}">
                <a16:creationId xmlns:a16="http://schemas.microsoft.com/office/drawing/2014/main" id="{2A6D1CED-44C9-446A-A1C8-0B77E36DD744}"/>
              </a:ext>
            </a:extLst>
          </p:cNvPr>
          <p:cNvSpPr txBox="1"/>
          <p:nvPr/>
        </p:nvSpPr>
        <p:spPr>
          <a:xfrm>
            <a:off x="4905950" y="1367129"/>
            <a:ext cx="3947522" cy="738664"/>
          </a:xfrm>
          <a:prstGeom prst="rect">
            <a:avLst/>
          </a:prstGeom>
          <a:noFill/>
        </p:spPr>
        <p:txBody>
          <a:bodyPr wrap="square" rtlCol="0">
            <a:spAutoFit/>
          </a:bodyPr>
          <a:lstStyle/>
          <a:p>
            <a:r>
              <a:rPr lang="it-IT" b="1" i="0" u="none" strike="noStrike">
                <a:solidFill>
                  <a:schemeClr val="accent3"/>
                </a:solidFill>
                <a:effectLst/>
                <a:latin typeface="Montserrat" pitchFamily="2" charset="77"/>
              </a:rPr>
              <a:t>RQ2. </a:t>
            </a:r>
            <a:r>
              <a:rPr lang="it-IT" sz="1400" b="1">
                <a:solidFill>
                  <a:schemeClr val="accent3"/>
                </a:solidFill>
              </a:rPr>
              <a:t>Quanto è efficace un approccio basato sul machine learning per il rilevamento della </a:t>
            </a:r>
            <a:r>
              <a:rPr lang="it-IT" sz="1400" b="1" err="1">
                <a:solidFill>
                  <a:schemeClr val="accent3"/>
                </a:solidFill>
              </a:rPr>
              <a:t>flakiness</a:t>
            </a:r>
            <a:r>
              <a:rPr lang="it-IT" sz="1400" b="1">
                <a:solidFill>
                  <a:schemeClr val="accent3"/>
                </a:solidFill>
              </a:rPr>
              <a:t>, in una validazione cross-project?</a:t>
            </a:r>
            <a:endParaRPr lang="it-IT" b="1" i="0" u="none" strike="noStrike">
              <a:solidFill>
                <a:schemeClr val="accent3"/>
              </a:solidFill>
              <a:effectLst/>
              <a:latin typeface="Montserrat" pitchFamily="2" charset="77"/>
            </a:endParaRPr>
          </a:p>
        </p:txBody>
      </p:sp>
      <p:sp>
        <p:nvSpPr>
          <p:cNvPr id="4" name="Rettangolo con angoli arrotondati 3">
            <a:extLst>
              <a:ext uri="{FF2B5EF4-FFF2-40B4-BE49-F238E27FC236}">
                <a16:creationId xmlns:a16="http://schemas.microsoft.com/office/drawing/2014/main" id="{6C5A215D-94DD-8B35-1989-24161957081A}"/>
              </a:ext>
            </a:extLst>
          </p:cNvPr>
          <p:cNvSpPr/>
          <p:nvPr/>
        </p:nvSpPr>
        <p:spPr>
          <a:xfrm>
            <a:off x="973667" y="2641600"/>
            <a:ext cx="2099733" cy="685800"/>
          </a:xfrm>
          <a:prstGeom prst="roundRect">
            <a:avLst/>
          </a:prstGeom>
          <a:solidFill>
            <a:schemeClr val="accent1">
              <a:lumMod val="2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Ottime Prestazioni</a:t>
            </a:r>
          </a:p>
        </p:txBody>
      </p:sp>
      <p:sp>
        <p:nvSpPr>
          <p:cNvPr id="5" name="Rettangolo con angoli arrotondati 4">
            <a:extLst>
              <a:ext uri="{FF2B5EF4-FFF2-40B4-BE49-F238E27FC236}">
                <a16:creationId xmlns:a16="http://schemas.microsoft.com/office/drawing/2014/main" id="{1B4DD51D-AF42-65EA-2ED9-2018DBD24E29}"/>
              </a:ext>
            </a:extLst>
          </p:cNvPr>
          <p:cNvSpPr/>
          <p:nvPr/>
        </p:nvSpPr>
        <p:spPr>
          <a:xfrm>
            <a:off x="973667" y="3520307"/>
            <a:ext cx="2099733" cy="685800"/>
          </a:xfrm>
          <a:prstGeom prst="roundRect">
            <a:avLst/>
          </a:prstGeom>
          <a:solidFill>
            <a:schemeClr val="accent1">
              <a:lumMod val="25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Utilizzo Limitato</a:t>
            </a:r>
          </a:p>
        </p:txBody>
      </p:sp>
      <p:sp>
        <p:nvSpPr>
          <p:cNvPr id="6" name="Rettangolo con angoli arrotondati 5">
            <a:extLst>
              <a:ext uri="{FF2B5EF4-FFF2-40B4-BE49-F238E27FC236}">
                <a16:creationId xmlns:a16="http://schemas.microsoft.com/office/drawing/2014/main" id="{C7CCEDDD-A2DC-3700-84D8-EFFFEB73A4D2}"/>
              </a:ext>
            </a:extLst>
          </p:cNvPr>
          <p:cNvSpPr/>
          <p:nvPr/>
        </p:nvSpPr>
        <p:spPr>
          <a:xfrm>
            <a:off x="5985936" y="2440226"/>
            <a:ext cx="2099733" cy="68580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1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Pipeline Inutilizzabile senza dati etichettati della repository target</a:t>
            </a:r>
          </a:p>
        </p:txBody>
      </p:sp>
      <p:sp>
        <p:nvSpPr>
          <p:cNvPr id="2" name="Rettangolo con angoli arrotondati 1">
            <a:extLst>
              <a:ext uri="{FF2B5EF4-FFF2-40B4-BE49-F238E27FC236}">
                <a16:creationId xmlns:a16="http://schemas.microsoft.com/office/drawing/2014/main" id="{C23D77BD-78D0-400B-6073-5A9946E4D5AD}"/>
              </a:ext>
            </a:extLst>
          </p:cNvPr>
          <p:cNvSpPr/>
          <p:nvPr/>
        </p:nvSpPr>
        <p:spPr>
          <a:xfrm>
            <a:off x="5452536" y="3600159"/>
            <a:ext cx="965199" cy="68580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NLP</a:t>
            </a:r>
          </a:p>
        </p:txBody>
      </p:sp>
      <p:sp>
        <p:nvSpPr>
          <p:cNvPr id="3" name="Rettangolo con angoli arrotondati 2">
            <a:extLst>
              <a:ext uri="{FF2B5EF4-FFF2-40B4-BE49-F238E27FC236}">
                <a16:creationId xmlns:a16="http://schemas.microsoft.com/office/drawing/2014/main" id="{65F03440-93E5-9384-AA73-1B78497C0222}"/>
              </a:ext>
            </a:extLst>
          </p:cNvPr>
          <p:cNvSpPr/>
          <p:nvPr/>
        </p:nvSpPr>
        <p:spPr>
          <a:xfrm>
            <a:off x="6525140" y="3600159"/>
            <a:ext cx="2099733" cy="685800"/>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Utilizzo metriche ottenute tramite analisi dinamica</a:t>
            </a:r>
          </a:p>
        </p:txBody>
      </p:sp>
      <p:sp>
        <p:nvSpPr>
          <p:cNvPr id="10" name="CasellaDiTesto 9">
            <a:extLst>
              <a:ext uri="{FF2B5EF4-FFF2-40B4-BE49-F238E27FC236}">
                <a16:creationId xmlns:a16="http://schemas.microsoft.com/office/drawing/2014/main" id="{53EFA76B-80F1-3401-0A87-19DDCA0CECB2}"/>
              </a:ext>
            </a:extLst>
          </p:cNvPr>
          <p:cNvSpPr txBox="1"/>
          <p:nvPr/>
        </p:nvSpPr>
        <p:spPr>
          <a:xfrm>
            <a:off x="6254178" y="3209204"/>
            <a:ext cx="1563248" cy="307777"/>
          </a:xfrm>
          <a:prstGeom prst="rect">
            <a:avLst/>
          </a:prstGeom>
          <a:noFill/>
        </p:spPr>
        <p:txBody>
          <a:bodyPr wrap="none" rtlCol="0">
            <a:spAutoFit/>
          </a:bodyPr>
          <a:lstStyle/>
          <a:p>
            <a:pPr algn="ctr"/>
            <a:r>
              <a:rPr lang="it-IT" b="1" dirty="0">
                <a:solidFill>
                  <a:srgbClr val="C00000"/>
                </a:solidFill>
                <a:latin typeface="Montserrat" pitchFamily="2" charset="77"/>
              </a:rPr>
              <a:t>Sviluppi Futuri</a:t>
            </a:r>
          </a:p>
        </p:txBody>
      </p:sp>
    </p:spTree>
    <p:extLst>
      <p:ext uri="{BB962C8B-B14F-4D97-AF65-F5344CB8AC3E}">
        <p14:creationId xmlns:p14="http://schemas.microsoft.com/office/powerpoint/2010/main" val="6811607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gradFill>
          <a:gsLst>
            <a:gs pos="8000">
              <a:schemeClr val="tx2">
                <a:lumMod val="20000"/>
                <a:lumOff val="80000"/>
              </a:schemeClr>
            </a:gs>
            <a:gs pos="43000">
              <a:schemeClr val="accent1">
                <a:lumMod val="45000"/>
                <a:lumOff val="55000"/>
                <a:alpha val="82000"/>
              </a:schemeClr>
            </a:gs>
            <a:gs pos="56000">
              <a:srgbClr val="FCD1AC"/>
            </a:gs>
            <a:gs pos="94000">
              <a:srgbClr val="FCD1AC"/>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720000" y="44849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err="1"/>
              <a:t>Conclusioni</a:t>
            </a:r>
            <a:endParaRPr>
              <a:solidFill>
                <a:schemeClr val="accent3"/>
              </a:solidFill>
            </a:endParaRPr>
          </a:p>
        </p:txBody>
      </p:sp>
      <p:sp>
        <p:nvSpPr>
          <p:cNvPr id="7" name="CasellaDiTesto 6">
            <a:extLst>
              <a:ext uri="{FF2B5EF4-FFF2-40B4-BE49-F238E27FC236}">
                <a16:creationId xmlns:a16="http://schemas.microsoft.com/office/drawing/2014/main" id="{581EDC67-68AF-78DC-06B5-E9105AC34440}"/>
              </a:ext>
            </a:extLst>
          </p:cNvPr>
          <p:cNvSpPr txBox="1"/>
          <p:nvPr/>
        </p:nvSpPr>
        <p:spPr>
          <a:xfrm>
            <a:off x="238276" y="1367129"/>
            <a:ext cx="3947522" cy="738664"/>
          </a:xfrm>
          <a:prstGeom prst="rect">
            <a:avLst/>
          </a:prstGeom>
          <a:noFill/>
        </p:spPr>
        <p:txBody>
          <a:bodyPr wrap="square" rtlCol="0">
            <a:spAutoFit/>
          </a:bodyPr>
          <a:lstStyle/>
          <a:p>
            <a:r>
              <a:rPr lang="it-IT" b="1" i="0" u="none" strike="noStrike">
                <a:solidFill>
                  <a:srgbClr val="005D77"/>
                </a:solidFill>
                <a:effectLst/>
                <a:latin typeface="Montserrat" pitchFamily="2" charset="77"/>
              </a:rPr>
              <a:t>RQ1. </a:t>
            </a:r>
            <a:r>
              <a:rPr lang="it-IT" sz="1400" b="1">
                <a:solidFill>
                  <a:srgbClr val="005D77"/>
                </a:solidFill>
              </a:rPr>
              <a:t>Quanto è efficace un approccio basato sul machine learning per il rilevamento della </a:t>
            </a:r>
            <a:r>
              <a:rPr lang="it-IT" sz="1400" b="1" err="1">
                <a:solidFill>
                  <a:srgbClr val="005D77"/>
                </a:solidFill>
              </a:rPr>
              <a:t>flakiness</a:t>
            </a:r>
            <a:r>
              <a:rPr lang="it-IT" sz="1400" b="1">
                <a:solidFill>
                  <a:srgbClr val="005D77"/>
                </a:solidFill>
              </a:rPr>
              <a:t>, in una validazione </a:t>
            </a:r>
            <a:r>
              <a:rPr lang="it-IT" sz="1400" b="1" err="1">
                <a:solidFill>
                  <a:srgbClr val="005D77"/>
                </a:solidFill>
              </a:rPr>
              <a:t>within</a:t>
            </a:r>
            <a:r>
              <a:rPr lang="it-IT" sz="1400" b="1">
                <a:solidFill>
                  <a:srgbClr val="005D77"/>
                </a:solidFill>
              </a:rPr>
              <a:t>-project?</a:t>
            </a:r>
            <a:endParaRPr lang="it-IT" b="1" i="0" u="none" strike="noStrike">
              <a:solidFill>
                <a:srgbClr val="005D77"/>
              </a:solidFill>
              <a:effectLst/>
              <a:latin typeface="Montserrat" pitchFamily="2" charset="77"/>
            </a:endParaRPr>
          </a:p>
        </p:txBody>
      </p:sp>
      <p:sp>
        <p:nvSpPr>
          <p:cNvPr id="8" name="CasellaDiTesto 7">
            <a:extLst>
              <a:ext uri="{FF2B5EF4-FFF2-40B4-BE49-F238E27FC236}">
                <a16:creationId xmlns:a16="http://schemas.microsoft.com/office/drawing/2014/main" id="{2A6D1CED-44C9-446A-A1C8-0B77E36DD744}"/>
              </a:ext>
            </a:extLst>
          </p:cNvPr>
          <p:cNvSpPr txBox="1"/>
          <p:nvPr/>
        </p:nvSpPr>
        <p:spPr>
          <a:xfrm>
            <a:off x="4905950" y="1367129"/>
            <a:ext cx="3947522" cy="738664"/>
          </a:xfrm>
          <a:prstGeom prst="rect">
            <a:avLst/>
          </a:prstGeom>
          <a:noFill/>
        </p:spPr>
        <p:txBody>
          <a:bodyPr wrap="square" rtlCol="0">
            <a:spAutoFit/>
          </a:bodyPr>
          <a:lstStyle/>
          <a:p>
            <a:r>
              <a:rPr lang="it-IT" b="1" i="0" u="none" strike="noStrike">
                <a:solidFill>
                  <a:schemeClr val="accent3"/>
                </a:solidFill>
                <a:effectLst/>
                <a:latin typeface="Montserrat" pitchFamily="2" charset="77"/>
              </a:rPr>
              <a:t>RQ2. </a:t>
            </a:r>
            <a:r>
              <a:rPr lang="it-IT" sz="1400" b="1">
                <a:solidFill>
                  <a:schemeClr val="accent3"/>
                </a:solidFill>
              </a:rPr>
              <a:t>Quanto è efficace un approccio basato sul machine learning per il rilevamento della </a:t>
            </a:r>
            <a:r>
              <a:rPr lang="it-IT" sz="1400" b="1" err="1">
                <a:solidFill>
                  <a:schemeClr val="accent3"/>
                </a:solidFill>
              </a:rPr>
              <a:t>flakiness</a:t>
            </a:r>
            <a:r>
              <a:rPr lang="it-IT" sz="1400" b="1">
                <a:solidFill>
                  <a:schemeClr val="accent3"/>
                </a:solidFill>
              </a:rPr>
              <a:t>, in una validazione cross-project?</a:t>
            </a:r>
            <a:endParaRPr lang="it-IT" b="1" i="0" u="none" strike="noStrike">
              <a:solidFill>
                <a:schemeClr val="accent3"/>
              </a:solidFill>
              <a:effectLst/>
              <a:latin typeface="Montserrat" pitchFamily="2" charset="77"/>
            </a:endParaRPr>
          </a:p>
        </p:txBody>
      </p:sp>
      <p:sp>
        <p:nvSpPr>
          <p:cNvPr id="2" name="CasellaDiTesto 1">
            <a:extLst>
              <a:ext uri="{FF2B5EF4-FFF2-40B4-BE49-F238E27FC236}">
                <a16:creationId xmlns:a16="http://schemas.microsoft.com/office/drawing/2014/main" id="{9268BC76-6030-7CB7-2000-F6D575F53CBF}"/>
              </a:ext>
            </a:extLst>
          </p:cNvPr>
          <p:cNvSpPr txBox="1"/>
          <p:nvPr/>
        </p:nvSpPr>
        <p:spPr>
          <a:xfrm>
            <a:off x="129176" y="2603863"/>
            <a:ext cx="4165722" cy="1815882"/>
          </a:xfrm>
          <a:prstGeom prst="rect">
            <a:avLst/>
          </a:prstGeom>
          <a:noFill/>
        </p:spPr>
        <p:txBody>
          <a:bodyPr wrap="square" rtlCol="0">
            <a:spAutoFit/>
          </a:bodyPr>
          <a:lstStyle/>
          <a:p>
            <a:pPr algn="ctr"/>
            <a:r>
              <a:rPr lang="it-IT">
                <a:solidFill>
                  <a:srgbClr val="005D77"/>
                </a:solidFill>
                <a:latin typeface="Montserrat" pitchFamily="2" charset="77"/>
              </a:rPr>
              <a:t>In un contesto WPFP, la </a:t>
            </a:r>
            <a:r>
              <a:rPr lang="it-IT" err="1">
                <a:solidFill>
                  <a:srgbClr val="005D77"/>
                </a:solidFill>
                <a:latin typeface="Montserrat" pitchFamily="2" charset="77"/>
              </a:rPr>
              <a:t>detecion</a:t>
            </a:r>
            <a:r>
              <a:rPr lang="it-IT">
                <a:solidFill>
                  <a:srgbClr val="005D77"/>
                </a:solidFill>
                <a:latin typeface="Montserrat" pitchFamily="2" charset="77"/>
              </a:rPr>
              <a:t> della </a:t>
            </a:r>
            <a:r>
              <a:rPr lang="it-IT" err="1">
                <a:solidFill>
                  <a:srgbClr val="005D77"/>
                </a:solidFill>
                <a:latin typeface="Montserrat" pitchFamily="2" charset="77"/>
              </a:rPr>
              <a:t>flakiness</a:t>
            </a:r>
            <a:r>
              <a:rPr lang="it-IT">
                <a:solidFill>
                  <a:srgbClr val="005D77"/>
                </a:solidFill>
                <a:latin typeface="Montserrat" pitchFamily="2" charset="77"/>
              </a:rPr>
              <a:t> tramite machine learning ha riportato ottimi risultati, dimostrando di essere una valida alternativa al approccio del </a:t>
            </a:r>
            <a:r>
              <a:rPr lang="it-IT" err="1">
                <a:solidFill>
                  <a:srgbClr val="005D77"/>
                </a:solidFill>
                <a:latin typeface="Montserrat" pitchFamily="2" charset="77"/>
              </a:rPr>
              <a:t>ReRuns</a:t>
            </a:r>
            <a:r>
              <a:rPr lang="it-IT">
                <a:solidFill>
                  <a:srgbClr val="005D77"/>
                </a:solidFill>
                <a:latin typeface="Montserrat" pitchFamily="2" charset="77"/>
              </a:rPr>
              <a:t>. Tuttavia la sua applicazione ad oggi risulta essere ancora limitata alle poche repository per cui si conosce la </a:t>
            </a:r>
            <a:r>
              <a:rPr lang="it-IT" err="1">
                <a:solidFill>
                  <a:srgbClr val="005D77"/>
                </a:solidFill>
                <a:latin typeface="Montserrat" pitchFamily="2" charset="77"/>
              </a:rPr>
              <a:t>flakiness</a:t>
            </a:r>
            <a:r>
              <a:rPr lang="it-IT">
                <a:solidFill>
                  <a:srgbClr val="005D77"/>
                </a:solidFill>
                <a:latin typeface="Montserrat" pitchFamily="2" charset="77"/>
              </a:rPr>
              <a:t> della propria suite di test.</a:t>
            </a:r>
          </a:p>
        </p:txBody>
      </p:sp>
      <p:sp>
        <p:nvSpPr>
          <p:cNvPr id="3" name="CasellaDiTesto 2">
            <a:extLst>
              <a:ext uri="{FF2B5EF4-FFF2-40B4-BE49-F238E27FC236}">
                <a16:creationId xmlns:a16="http://schemas.microsoft.com/office/drawing/2014/main" id="{0ABBC67C-5CA9-49C9-7876-59108C44E007}"/>
              </a:ext>
            </a:extLst>
          </p:cNvPr>
          <p:cNvSpPr txBox="1"/>
          <p:nvPr/>
        </p:nvSpPr>
        <p:spPr>
          <a:xfrm>
            <a:off x="4905950" y="2603863"/>
            <a:ext cx="4165722" cy="1600438"/>
          </a:xfrm>
          <a:prstGeom prst="rect">
            <a:avLst/>
          </a:prstGeom>
          <a:noFill/>
        </p:spPr>
        <p:txBody>
          <a:bodyPr wrap="square" rtlCol="0">
            <a:spAutoFit/>
          </a:bodyPr>
          <a:lstStyle/>
          <a:p>
            <a:pPr algn="ctr"/>
            <a:r>
              <a:rPr lang="it-IT">
                <a:solidFill>
                  <a:schemeClr val="accent3"/>
                </a:solidFill>
                <a:latin typeface="Montserrat" pitchFamily="2" charset="77"/>
              </a:rPr>
              <a:t>In un contesto CPFP si riducono i limiti enunciati nel WPFP in quanto la </a:t>
            </a:r>
            <a:r>
              <a:rPr lang="it-IT" err="1">
                <a:solidFill>
                  <a:schemeClr val="accent3"/>
                </a:solidFill>
                <a:latin typeface="Montserrat" pitchFamily="2" charset="77"/>
              </a:rPr>
              <a:t>detection</a:t>
            </a:r>
            <a:r>
              <a:rPr lang="it-IT">
                <a:solidFill>
                  <a:schemeClr val="accent3"/>
                </a:solidFill>
                <a:latin typeface="Montserrat" pitchFamily="2" charset="77"/>
              </a:rPr>
              <a:t> dei test </a:t>
            </a:r>
            <a:r>
              <a:rPr lang="it-IT" err="1">
                <a:solidFill>
                  <a:schemeClr val="accent3"/>
                </a:solidFill>
                <a:latin typeface="Montserrat" pitchFamily="2" charset="77"/>
              </a:rPr>
              <a:t>flaky</a:t>
            </a:r>
            <a:r>
              <a:rPr lang="it-IT">
                <a:solidFill>
                  <a:schemeClr val="accent3"/>
                </a:solidFill>
                <a:latin typeface="Montserrat" pitchFamily="2" charset="77"/>
              </a:rPr>
              <a:t>, tramite machine learning può essere applicata a qualsiasi repository. Tuttavia dai risultati ottenuti, il problema dell’adattamento del dominio rende impossibile applicare tale approccio.</a:t>
            </a:r>
          </a:p>
        </p:txBody>
      </p:sp>
      <p:sp>
        <p:nvSpPr>
          <p:cNvPr id="4" name="Rettangolo con angoli arrotondati 3">
            <a:extLst>
              <a:ext uri="{FF2B5EF4-FFF2-40B4-BE49-F238E27FC236}">
                <a16:creationId xmlns:a16="http://schemas.microsoft.com/office/drawing/2014/main" id="{18CF0F29-B353-F2A7-C7DE-CE5559FBD1C2}"/>
              </a:ext>
            </a:extLst>
          </p:cNvPr>
          <p:cNvSpPr/>
          <p:nvPr/>
        </p:nvSpPr>
        <p:spPr>
          <a:xfrm>
            <a:off x="1384906" y="1429299"/>
            <a:ext cx="6679474" cy="2775002"/>
          </a:xfrm>
          <a:prstGeom prst="roundRect">
            <a:avLst>
              <a:gd name="adj" fmla="val 6482"/>
            </a:avLst>
          </a:prstGeom>
          <a:gradFill>
            <a:gsLst>
              <a:gs pos="0">
                <a:schemeClr val="accent3">
                  <a:tint val="100000"/>
                  <a:shade val="100000"/>
                  <a:satMod val="130000"/>
                </a:schemeClr>
              </a:gs>
              <a:gs pos="100000">
                <a:schemeClr val="accent3">
                  <a:tint val="50000"/>
                  <a:shade val="100000"/>
                  <a:satMod val="350000"/>
                </a:schemeClr>
              </a:gs>
            </a:gsLst>
          </a:gradFill>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Sviluppi Futuri</a:t>
            </a:r>
            <a:endParaRPr lang="it-IT"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a:p>
            <a:pPr algn="ctr"/>
            <a:r>
              <a:rPr lang="it-IT" sz="16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I problemi di adattamento del dominio in un contesto CPFP sono strettamente legati alle metriche puramente statiche utilizzate in tale studio. Pertanto, tra le prospettive per sviluppi futuri in un contesto CPFP, potrebbe emergere l'impiego del Natural Language Processing (NLP), oppure l’utilizzo di metriche dinamiche come ad esempio la coverage.</a:t>
            </a:r>
          </a:p>
        </p:txBody>
      </p:sp>
    </p:spTree>
    <p:extLst>
      <p:ext uri="{BB962C8B-B14F-4D97-AF65-F5344CB8AC3E}">
        <p14:creationId xmlns:p14="http://schemas.microsoft.com/office/powerpoint/2010/main" val="3762118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5" name="Google Shape;335;p36"/>
          <p:cNvSpPr/>
          <p:nvPr/>
        </p:nvSpPr>
        <p:spPr>
          <a:xfrm>
            <a:off x="4556433" y="1560559"/>
            <a:ext cx="1847212"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Individuazione dei difetti</a:t>
            </a:r>
            <a:endParaRPr sz="1200" b="1">
              <a:solidFill>
                <a:schemeClr val="accent6"/>
              </a:solidFill>
              <a:latin typeface="Montserrat" pitchFamily="2" charset="77"/>
            </a:endParaRPr>
          </a:p>
        </p:txBody>
      </p:sp>
      <p:sp>
        <p:nvSpPr>
          <p:cNvPr id="347" name="Google Shape;347;p36"/>
          <p:cNvSpPr txBox="1">
            <a:spLocks noGrp="1"/>
          </p:cNvSpPr>
          <p:nvPr>
            <p:ph type="title" idx="9"/>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dirty="0" err="1"/>
              <a:t>Quali</a:t>
            </a:r>
            <a:r>
              <a:rPr lang="en" dirty="0"/>
              <a:t> </a:t>
            </a:r>
            <a:r>
              <a:rPr lang="en" dirty="0" err="1"/>
              <a:t>vantaggi</a:t>
            </a:r>
            <a:r>
              <a:rPr lang="en" dirty="0"/>
              <a:t> off</a:t>
            </a:r>
            <a:r>
              <a:rPr lang="it-IT" dirty="0" err="1"/>
              <a:t>r</a:t>
            </a:r>
            <a:r>
              <a:rPr lang="en" dirty="0"/>
              <a:t>e?</a:t>
            </a:r>
            <a:endParaRPr dirty="0"/>
          </a:p>
        </p:txBody>
      </p:sp>
      <p:grpSp>
        <p:nvGrpSpPr>
          <p:cNvPr id="351" name="Google Shape;351;p36"/>
          <p:cNvGrpSpPr/>
          <p:nvPr/>
        </p:nvGrpSpPr>
        <p:grpSpPr>
          <a:xfrm>
            <a:off x="-304800" y="3302886"/>
            <a:ext cx="2526009" cy="2145420"/>
            <a:chOff x="-304800" y="3302886"/>
            <a:chExt cx="2526009" cy="2145420"/>
          </a:xfrm>
        </p:grpSpPr>
        <p:sp>
          <p:nvSpPr>
            <p:cNvPr id="352" name="Google Shape;352;p36"/>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flipH="1">
              <a:off x="297617" y="330288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flipH="1">
              <a:off x="76203" y="368266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flipH="1">
              <a:off x="203299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36"/>
            <p:cNvGrpSpPr/>
            <p:nvPr/>
          </p:nvGrpSpPr>
          <p:grpSpPr>
            <a:xfrm>
              <a:off x="152389" y="3544991"/>
              <a:ext cx="1804419" cy="1446116"/>
              <a:chOff x="1000664" y="3512341"/>
              <a:chExt cx="1804419" cy="1446116"/>
            </a:xfrm>
          </p:grpSpPr>
          <p:sp>
            <p:nvSpPr>
              <p:cNvPr id="357" name="Google Shape;357;p3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36"/>
          <p:cNvGrpSpPr/>
          <p:nvPr/>
        </p:nvGrpSpPr>
        <p:grpSpPr>
          <a:xfrm>
            <a:off x="7280189" y="76211"/>
            <a:ext cx="1787631" cy="1977968"/>
            <a:chOff x="7280189" y="76211"/>
            <a:chExt cx="1787631" cy="1977968"/>
          </a:xfrm>
        </p:grpSpPr>
        <p:sp>
          <p:nvSpPr>
            <p:cNvPr id="381" name="Google Shape;381;p36"/>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flipH="1">
              <a:off x="8423992" y="167441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flipH="1">
              <a:off x="7280189"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flipH="1">
              <a:off x="8803390" y="14870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6"/>
            <p:cNvGrpSpPr/>
            <p:nvPr/>
          </p:nvGrpSpPr>
          <p:grpSpPr>
            <a:xfrm>
              <a:off x="7501625" y="155243"/>
              <a:ext cx="1489976" cy="1255570"/>
              <a:chOff x="616175" y="1570092"/>
              <a:chExt cx="1489976" cy="1255570"/>
            </a:xfrm>
          </p:grpSpPr>
          <p:sp>
            <p:nvSpPr>
              <p:cNvPr id="386" name="Google Shape;386;p3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 name="Google Shape;335;p36">
            <a:extLst>
              <a:ext uri="{FF2B5EF4-FFF2-40B4-BE49-F238E27FC236}">
                <a16:creationId xmlns:a16="http://schemas.microsoft.com/office/drawing/2014/main" id="{55A76114-EA7D-6280-C62D-E21B660829FE}"/>
              </a:ext>
            </a:extLst>
          </p:cNvPr>
          <p:cNvSpPr/>
          <p:nvPr/>
        </p:nvSpPr>
        <p:spPr>
          <a:xfrm>
            <a:off x="606802" y="1976386"/>
            <a:ext cx="1598685" cy="589342"/>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Fornisce fiducia agli utenti</a:t>
            </a:r>
            <a:endParaRPr sz="1200" b="1">
              <a:solidFill>
                <a:schemeClr val="accent6"/>
              </a:solidFill>
              <a:latin typeface="Montserrat" pitchFamily="2" charset="77"/>
            </a:endParaRPr>
          </a:p>
        </p:txBody>
      </p:sp>
      <p:sp>
        <p:nvSpPr>
          <p:cNvPr id="27" name="Google Shape;335;p36">
            <a:extLst>
              <a:ext uri="{FF2B5EF4-FFF2-40B4-BE49-F238E27FC236}">
                <a16:creationId xmlns:a16="http://schemas.microsoft.com/office/drawing/2014/main" id="{D90BA461-FEDD-A387-B4F0-5DD127BF9999}"/>
              </a:ext>
            </a:extLst>
          </p:cNvPr>
          <p:cNvSpPr/>
          <p:nvPr/>
        </p:nvSpPr>
        <p:spPr>
          <a:xfrm>
            <a:off x="2367944" y="1588505"/>
            <a:ext cx="1632138"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Miglioramento della qualità</a:t>
            </a:r>
            <a:endParaRPr sz="1200" b="1">
              <a:solidFill>
                <a:schemeClr val="accent6"/>
              </a:solidFill>
              <a:latin typeface="Montserrat" pitchFamily="2" charset="77"/>
            </a:endParaRPr>
          </a:p>
        </p:txBody>
      </p:sp>
      <p:sp>
        <p:nvSpPr>
          <p:cNvPr id="28" name="Google Shape;335;p36">
            <a:extLst>
              <a:ext uri="{FF2B5EF4-FFF2-40B4-BE49-F238E27FC236}">
                <a16:creationId xmlns:a16="http://schemas.microsoft.com/office/drawing/2014/main" id="{F90039F2-AFB8-D592-69B5-278651E06BAC}"/>
              </a:ext>
            </a:extLst>
          </p:cNvPr>
          <p:cNvSpPr/>
          <p:nvPr/>
        </p:nvSpPr>
        <p:spPr>
          <a:xfrm>
            <a:off x="2594137" y="3677639"/>
            <a:ext cx="1641136"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dirty="0">
                <a:solidFill>
                  <a:schemeClr val="accent6"/>
                </a:solidFill>
                <a:latin typeface="Montserrat" pitchFamily="2" charset="77"/>
              </a:rPr>
              <a:t>Preserva la reputazione dell’ azienda</a:t>
            </a:r>
            <a:endParaRPr sz="1200" b="1" dirty="0">
              <a:solidFill>
                <a:schemeClr val="accent6"/>
              </a:solidFill>
              <a:latin typeface="Montserrat" pitchFamily="2" charset="77"/>
            </a:endParaRPr>
          </a:p>
        </p:txBody>
      </p:sp>
      <p:sp>
        <p:nvSpPr>
          <p:cNvPr id="29" name="Google Shape;335;p36">
            <a:extLst>
              <a:ext uri="{FF2B5EF4-FFF2-40B4-BE49-F238E27FC236}">
                <a16:creationId xmlns:a16="http://schemas.microsoft.com/office/drawing/2014/main" id="{90354CCA-9267-4CC5-0CCB-6E87291BB3BE}"/>
              </a:ext>
            </a:extLst>
          </p:cNvPr>
          <p:cNvSpPr/>
          <p:nvPr/>
        </p:nvSpPr>
        <p:spPr>
          <a:xfrm>
            <a:off x="6637222" y="2073064"/>
            <a:ext cx="1646307"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Aumenta la sicurezza</a:t>
            </a:r>
            <a:endParaRPr sz="1200" b="1">
              <a:solidFill>
                <a:schemeClr val="accent6"/>
              </a:solidFill>
              <a:latin typeface="Montserrat" pitchFamily="2" charset="77"/>
            </a:endParaRPr>
          </a:p>
        </p:txBody>
      </p:sp>
      <p:sp>
        <p:nvSpPr>
          <p:cNvPr id="30" name="Google Shape;335;p36">
            <a:extLst>
              <a:ext uri="{FF2B5EF4-FFF2-40B4-BE49-F238E27FC236}">
                <a16:creationId xmlns:a16="http://schemas.microsoft.com/office/drawing/2014/main" id="{BA9C8485-B31E-A6CD-3C05-C4DAEF005118}"/>
              </a:ext>
            </a:extLst>
          </p:cNvPr>
          <p:cNvSpPr/>
          <p:nvPr/>
        </p:nvSpPr>
        <p:spPr>
          <a:xfrm>
            <a:off x="1241113" y="2831647"/>
            <a:ext cx="1598685"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Risparmio di tempi e costi</a:t>
            </a:r>
            <a:endParaRPr sz="1200" b="1">
              <a:solidFill>
                <a:schemeClr val="accent6"/>
              </a:solidFill>
              <a:latin typeface="Montserrat" pitchFamily="2" charset="77"/>
            </a:endParaRPr>
          </a:p>
        </p:txBody>
      </p:sp>
      <p:sp>
        <p:nvSpPr>
          <p:cNvPr id="31" name="Google Shape;335;p36">
            <a:extLst>
              <a:ext uri="{FF2B5EF4-FFF2-40B4-BE49-F238E27FC236}">
                <a16:creationId xmlns:a16="http://schemas.microsoft.com/office/drawing/2014/main" id="{2639F9BF-C3B9-9FA7-813D-A7960F31AE56}"/>
              </a:ext>
            </a:extLst>
          </p:cNvPr>
          <p:cNvSpPr/>
          <p:nvPr/>
        </p:nvSpPr>
        <p:spPr>
          <a:xfrm>
            <a:off x="2966037" y="2438758"/>
            <a:ext cx="1590396" cy="589342"/>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Riduce i danni finanziari</a:t>
            </a:r>
            <a:endParaRPr sz="1200" b="1">
              <a:solidFill>
                <a:schemeClr val="accent6"/>
              </a:solidFill>
              <a:latin typeface="Montserrat" pitchFamily="2" charset="77"/>
            </a:endParaRPr>
          </a:p>
        </p:txBody>
      </p:sp>
      <p:sp>
        <p:nvSpPr>
          <p:cNvPr id="32" name="Google Shape;335;p36">
            <a:extLst>
              <a:ext uri="{FF2B5EF4-FFF2-40B4-BE49-F238E27FC236}">
                <a16:creationId xmlns:a16="http://schemas.microsoft.com/office/drawing/2014/main" id="{A0E11AF4-BEF7-5C44-2A77-9567BD917BF0}"/>
              </a:ext>
            </a:extLst>
          </p:cNvPr>
          <p:cNvSpPr/>
          <p:nvPr/>
        </p:nvSpPr>
        <p:spPr>
          <a:xfrm>
            <a:off x="6549657" y="3359709"/>
            <a:ext cx="1641136"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Conformità ai requisiti</a:t>
            </a:r>
            <a:endParaRPr sz="1200" b="1">
              <a:solidFill>
                <a:schemeClr val="accent6"/>
              </a:solidFill>
              <a:latin typeface="Montserrat" pitchFamily="2" charset="77"/>
            </a:endParaRPr>
          </a:p>
        </p:txBody>
      </p:sp>
      <p:sp>
        <p:nvSpPr>
          <p:cNvPr id="33" name="Google Shape;335;p36">
            <a:extLst>
              <a:ext uri="{FF2B5EF4-FFF2-40B4-BE49-F238E27FC236}">
                <a16:creationId xmlns:a16="http://schemas.microsoft.com/office/drawing/2014/main" id="{990A1E96-193E-A653-3C0F-C19C886F728E}"/>
              </a:ext>
            </a:extLst>
          </p:cNvPr>
          <p:cNvSpPr/>
          <p:nvPr/>
        </p:nvSpPr>
        <p:spPr>
          <a:xfrm>
            <a:off x="4947943" y="2645264"/>
            <a:ext cx="1598685"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Riduzione del rischio</a:t>
            </a:r>
            <a:endParaRPr sz="1200" b="1">
              <a:solidFill>
                <a:schemeClr val="accent6"/>
              </a:solidFill>
              <a:latin typeface="Montserrat" pitchFamily="2" charset="77"/>
            </a:endParaRPr>
          </a:p>
        </p:txBody>
      </p:sp>
      <p:sp>
        <p:nvSpPr>
          <p:cNvPr id="34" name="Google Shape;335;p36">
            <a:extLst>
              <a:ext uri="{FF2B5EF4-FFF2-40B4-BE49-F238E27FC236}">
                <a16:creationId xmlns:a16="http://schemas.microsoft.com/office/drawing/2014/main" id="{6DB8C1F5-9883-521D-B6EA-D81EF21AB3EE}"/>
              </a:ext>
            </a:extLst>
          </p:cNvPr>
          <p:cNvSpPr/>
          <p:nvPr/>
        </p:nvSpPr>
        <p:spPr>
          <a:xfrm>
            <a:off x="4729620" y="3553316"/>
            <a:ext cx="1537476" cy="580706"/>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Migliora l’esperienza utente</a:t>
            </a:r>
            <a:endParaRPr sz="1200" b="1">
              <a:solidFill>
                <a:schemeClr val="accent6"/>
              </a:solidFill>
              <a:latin typeface="Montserrat" pitchFamily="2" charset="77"/>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Shape 1723"/>
        <p:cNvGrpSpPr/>
        <p:nvPr/>
      </p:nvGrpSpPr>
      <p:grpSpPr>
        <a:xfrm>
          <a:off x="0" y="0"/>
          <a:ext cx="0" cy="0"/>
          <a:chOff x="0" y="0"/>
          <a:chExt cx="0" cy="0"/>
        </a:xfrm>
      </p:grpSpPr>
      <p:sp>
        <p:nvSpPr>
          <p:cNvPr id="3" name="Google Shape;53;p7">
            <a:extLst>
              <a:ext uri="{FF2B5EF4-FFF2-40B4-BE49-F238E27FC236}">
                <a16:creationId xmlns:a16="http://schemas.microsoft.com/office/drawing/2014/main" id="{6333EB9C-406D-2FC8-C7B5-A7CB99112380}"/>
              </a:ext>
            </a:extLst>
          </p:cNvPr>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4;p7">
            <a:extLst>
              <a:ext uri="{FF2B5EF4-FFF2-40B4-BE49-F238E27FC236}">
                <a16:creationId xmlns:a16="http://schemas.microsoft.com/office/drawing/2014/main" id="{7823C867-45D4-4A09-C261-A1B10F54313D}"/>
              </a:ext>
            </a:extLst>
          </p:cNvPr>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62;p9">
            <a:extLst>
              <a:ext uri="{FF2B5EF4-FFF2-40B4-BE49-F238E27FC236}">
                <a16:creationId xmlns:a16="http://schemas.microsoft.com/office/drawing/2014/main" id="{7B914F25-1FBA-45BE-D52B-F6CE9A8C0B4C}"/>
              </a:ext>
            </a:extLst>
          </p:cNvPr>
          <p:cNvSpPr/>
          <p:nvPr/>
        </p:nvSpPr>
        <p:spPr>
          <a:xfrm>
            <a:off x="2182197" y="209790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Rettangolo 5">
            <a:extLst>
              <a:ext uri="{FF2B5EF4-FFF2-40B4-BE49-F238E27FC236}">
                <a16:creationId xmlns:a16="http://schemas.microsoft.com/office/drawing/2014/main" id="{00BF923F-A9A1-92E3-CE9C-0E21104670BF}"/>
              </a:ext>
            </a:extLst>
          </p:cNvPr>
          <p:cNvSpPr/>
          <p:nvPr/>
        </p:nvSpPr>
        <p:spPr>
          <a:xfrm>
            <a:off x="4615200" y="0"/>
            <a:ext cx="4528800" cy="5143500"/>
          </a:xfrm>
          <a:prstGeom prst="rect">
            <a:avLst/>
          </a:prstGeom>
          <a:solidFill>
            <a:srgbClr val="005D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con angoli arrotondati 7">
            <a:extLst>
              <a:ext uri="{FF2B5EF4-FFF2-40B4-BE49-F238E27FC236}">
                <a16:creationId xmlns:a16="http://schemas.microsoft.com/office/drawing/2014/main" id="{1D25BB9A-D93D-CCDD-4715-CC639A0D8F0F}"/>
              </a:ext>
            </a:extLst>
          </p:cNvPr>
          <p:cNvSpPr/>
          <p:nvPr/>
        </p:nvSpPr>
        <p:spPr>
          <a:xfrm>
            <a:off x="280800" y="72000"/>
            <a:ext cx="4060800" cy="4860000"/>
          </a:xfrm>
          <a:prstGeom prst="roundRect">
            <a:avLst>
              <a:gd name="adj" fmla="val 3015"/>
            </a:avLst>
          </a:prstGeom>
          <a:solidFill>
            <a:schemeClr val="accent6">
              <a:alpha val="41227"/>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2" name="Immagine 11">
            <a:extLst>
              <a:ext uri="{FF2B5EF4-FFF2-40B4-BE49-F238E27FC236}">
                <a16:creationId xmlns:a16="http://schemas.microsoft.com/office/drawing/2014/main" id="{AFB39A29-7A86-FF9C-2D1F-994299FE6F55}"/>
              </a:ext>
            </a:extLst>
          </p:cNvPr>
          <p:cNvPicPr>
            <a:picLocks noChangeAspect="1"/>
          </p:cNvPicPr>
          <p:nvPr/>
        </p:nvPicPr>
        <p:blipFill>
          <a:blip r:embed="rId3"/>
          <a:stretch>
            <a:fillRect/>
          </a:stretch>
        </p:blipFill>
        <p:spPr>
          <a:xfrm>
            <a:off x="2430221" y="472575"/>
            <a:ext cx="1733403" cy="97503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4" name="Immagine 13">
            <a:extLst>
              <a:ext uri="{FF2B5EF4-FFF2-40B4-BE49-F238E27FC236}">
                <a16:creationId xmlns:a16="http://schemas.microsoft.com/office/drawing/2014/main" id="{7E92F59B-52AF-B513-C7F0-FDC8F43E582A}"/>
              </a:ext>
            </a:extLst>
          </p:cNvPr>
          <p:cNvPicPr>
            <a:picLocks noChangeAspect="1"/>
          </p:cNvPicPr>
          <p:nvPr/>
        </p:nvPicPr>
        <p:blipFill>
          <a:blip r:embed="rId4"/>
          <a:stretch>
            <a:fillRect/>
          </a:stretch>
        </p:blipFill>
        <p:spPr>
          <a:xfrm>
            <a:off x="2437873" y="1610381"/>
            <a:ext cx="1733400" cy="9750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7" name="CasellaDiTesto 16">
            <a:extLst>
              <a:ext uri="{FF2B5EF4-FFF2-40B4-BE49-F238E27FC236}">
                <a16:creationId xmlns:a16="http://schemas.microsoft.com/office/drawing/2014/main" id="{0652206E-E75E-4168-6A79-8AB1B529958C}"/>
              </a:ext>
            </a:extLst>
          </p:cNvPr>
          <p:cNvSpPr txBox="1"/>
          <p:nvPr/>
        </p:nvSpPr>
        <p:spPr>
          <a:xfrm>
            <a:off x="534601" y="195577"/>
            <a:ext cx="3696073" cy="276999"/>
          </a:xfrm>
          <a:prstGeom prst="rect">
            <a:avLst/>
          </a:prstGeom>
          <a:noFill/>
        </p:spPr>
        <p:txBody>
          <a:bodyPr wrap="square" rtlCol="0">
            <a:spAutoFit/>
          </a:bodyPr>
          <a:lstStyle/>
          <a:p>
            <a:r>
              <a:rPr lang="it-IT" sz="1200" b="1" err="1">
                <a:solidFill>
                  <a:srgbClr val="005D77"/>
                </a:solidFill>
                <a:latin typeface="Montserrat" pitchFamily="2" charset="77"/>
              </a:rPr>
              <a:t>Flakiness</a:t>
            </a:r>
            <a:r>
              <a:rPr lang="it-IT" sz="1200" b="1">
                <a:solidFill>
                  <a:srgbClr val="005D77"/>
                </a:solidFill>
                <a:latin typeface="Montserrat" pitchFamily="2" charset="77"/>
              </a:rPr>
              <a:t> </a:t>
            </a:r>
            <a:r>
              <a:rPr lang="it-IT" sz="1200" b="1" err="1">
                <a:solidFill>
                  <a:srgbClr val="005D77"/>
                </a:solidFill>
                <a:latin typeface="Montserrat" pitchFamily="2" charset="77"/>
              </a:rPr>
              <a:t>Detection</a:t>
            </a:r>
            <a:r>
              <a:rPr lang="it-IT" sz="1200" b="1">
                <a:solidFill>
                  <a:srgbClr val="005D77"/>
                </a:solidFill>
                <a:latin typeface="Montserrat" pitchFamily="2" charset="77"/>
              </a:rPr>
              <a:t>: An </a:t>
            </a:r>
            <a:r>
              <a:rPr lang="it-IT" sz="1200" b="1" err="1">
                <a:solidFill>
                  <a:srgbClr val="005D77"/>
                </a:solidFill>
                <a:latin typeface="Montserrat" pitchFamily="2" charset="77"/>
              </a:rPr>
              <a:t>Extensive</a:t>
            </a:r>
            <a:r>
              <a:rPr lang="it-IT" sz="1200" b="1">
                <a:solidFill>
                  <a:srgbClr val="005D77"/>
                </a:solidFill>
                <a:latin typeface="Montserrat" pitchFamily="2" charset="77"/>
              </a:rPr>
              <a:t> Analysis</a:t>
            </a:r>
          </a:p>
        </p:txBody>
      </p:sp>
      <p:pic>
        <p:nvPicPr>
          <p:cNvPr id="18" name="image2.png" descr="image2.png">
            <a:extLst>
              <a:ext uri="{FF2B5EF4-FFF2-40B4-BE49-F238E27FC236}">
                <a16:creationId xmlns:a16="http://schemas.microsoft.com/office/drawing/2014/main" id="{A5696BD8-4C7D-A6AF-F968-979C9B154780}"/>
              </a:ext>
            </a:extLst>
          </p:cNvPr>
          <p:cNvPicPr>
            <a:picLocks noChangeAspect="1"/>
          </p:cNvPicPr>
          <p:nvPr/>
        </p:nvPicPr>
        <p:blipFill>
          <a:blip r:embed="rId5"/>
          <a:stretch>
            <a:fillRect/>
          </a:stretch>
        </p:blipFill>
        <p:spPr>
          <a:xfrm>
            <a:off x="7544442" y="95075"/>
            <a:ext cx="1502797" cy="723600"/>
          </a:xfrm>
          <a:prstGeom prst="rect">
            <a:avLst/>
          </a:prstGeom>
          <a:ln w="12700">
            <a:miter lim="400000"/>
          </a:ln>
        </p:spPr>
      </p:pic>
      <p:grpSp>
        <p:nvGrpSpPr>
          <p:cNvPr id="19" name="Raggruppa">
            <a:extLst>
              <a:ext uri="{FF2B5EF4-FFF2-40B4-BE49-F238E27FC236}">
                <a16:creationId xmlns:a16="http://schemas.microsoft.com/office/drawing/2014/main" id="{FA94ABAD-8B05-4F00-202D-521C4CCA4AA9}"/>
              </a:ext>
            </a:extLst>
          </p:cNvPr>
          <p:cNvGrpSpPr/>
          <p:nvPr/>
        </p:nvGrpSpPr>
        <p:grpSpPr>
          <a:xfrm>
            <a:off x="4727829" y="124283"/>
            <a:ext cx="725832" cy="692923"/>
            <a:chOff x="0" y="0"/>
            <a:chExt cx="1020434" cy="1020434"/>
          </a:xfrm>
        </p:grpSpPr>
        <p:sp>
          <p:nvSpPr>
            <p:cNvPr id="20" name="Cerchio">
              <a:extLst>
                <a:ext uri="{FF2B5EF4-FFF2-40B4-BE49-F238E27FC236}">
                  <a16:creationId xmlns:a16="http://schemas.microsoft.com/office/drawing/2014/main" id="{27BB4378-1912-02F5-8930-A44FE267F0F8}"/>
                </a:ext>
              </a:extLst>
            </p:cNvPr>
            <p:cNvSpPr/>
            <p:nvPr/>
          </p:nvSpPr>
          <p:spPr>
            <a:xfrm>
              <a:off x="0" y="0"/>
              <a:ext cx="1020435" cy="1020435"/>
            </a:xfrm>
            <a:prstGeom prst="ellipse">
              <a:avLst/>
            </a:prstGeom>
            <a:solidFill>
              <a:srgbClr val="FFFFFF"/>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p>
          </p:txBody>
        </p:sp>
        <p:pic>
          <p:nvPicPr>
            <p:cNvPr id="21" name="image2.tif" descr="image2.tif">
              <a:extLst>
                <a:ext uri="{FF2B5EF4-FFF2-40B4-BE49-F238E27FC236}">
                  <a16:creationId xmlns:a16="http://schemas.microsoft.com/office/drawing/2014/main" id="{48B74176-8178-1989-7864-2E51C0D5192E}"/>
                </a:ext>
              </a:extLst>
            </p:cNvPr>
            <p:cNvPicPr>
              <a:picLocks noChangeAspect="1"/>
            </p:cNvPicPr>
            <p:nvPr/>
          </p:nvPicPr>
          <p:blipFill>
            <a:blip r:embed="rId6"/>
            <a:stretch>
              <a:fillRect/>
            </a:stretch>
          </p:blipFill>
          <p:spPr>
            <a:xfrm>
              <a:off x="2140" y="2139"/>
              <a:ext cx="1016153" cy="1016154"/>
            </a:xfrm>
            <a:prstGeom prst="rect">
              <a:avLst/>
            </a:prstGeom>
            <a:ln w="12700" cap="flat">
              <a:noFill/>
              <a:miter lim="400000"/>
            </a:ln>
            <a:effectLst/>
          </p:spPr>
        </p:pic>
      </p:grpSp>
      <p:grpSp>
        <p:nvGrpSpPr>
          <p:cNvPr id="22" name="Raggruppa">
            <a:extLst>
              <a:ext uri="{FF2B5EF4-FFF2-40B4-BE49-F238E27FC236}">
                <a16:creationId xmlns:a16="http://schemas.microsoft.com/office/drawing/2014/main" id="{5793CF18-2E30-FC90-ED10-FC527D671A9A}"/>
              </a:ext>
            </a:extLst>
          </p:cNvPr>
          <p:cNvGrpSpPr/>
          <p:nvPr/>
        </p:nvGrpSpPr>
        <p:grpSpPr>
          <a:xfrm>
            <a:off x="5555341" y="76576"/>
            <a:ext cx="821580" cy="788334"/>
            <a:chOff x="0" y="0"/>
            <a:chExt cx="1083419" cy="1129175"/>
          </a:xfrm>
        </p:grpSpPr>
        <p:sp>
          <p:nvSpPr>
            <p:cNvPr id="23" name="Ovale">
              <a:extLst>
                <a:ext uri="{FF2B5EF4-FFF2-40B4-BE49-F238E27FC236}">
                  <a16:creationId xmlns:a16="http://schemas.microsoft.com/office/drawing/2014/main" id="{6B11CBF0-20CB-250B-E63C-1E27DB89DBA7}"/>
                </a:ext>
              </a:extLst>
            </p:cNvPr>
            <p:cNvSpPr/>
            <p:nvPr/>
          </p:nvSpPr>
          <p:spPr>
            <a:xfrm>
              <a:off x="49466" y="66770"/>
              <a:ext cx="1006820" cy="995634"/>
            </a:xfrm>
            <a:prstGeom prst="ellipse">
              <a:avLst/>
            </a:prstGeom>
            <a:solidFill>
              <a:srgbClr val="FFFFFF"/>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p>
          </p:txBody>
        </p:sp>
        <p:pic>
          <p:nvPicPr>
            <p:cNvPr id="24" name="image1.tif" descr="image1.tif">
              <a:extLst>
                <a:ext uri="{FF2B5EF4-FFF2-40B4-BE49-F238E27FC236}">
                  <a16:creationId xmlns:a16="http://schemas.microsoft.com/office/drawing/2014/main" id="{7948463F-57E9-3F46-DE21-8578FADBADFD}"/>
                </a:ext>
              </a:extLst>
            </p:cNvPr>
            <p:cNvPicPr>
              <a:picLocks noChangeAspect="1"/>
            </p:cNvPicPr>
            <p:nvPr/>
          </p:nvPicPr>
          <p:blipFill>
            <a:blip r:embed="rId7"/>
            <a:srcRect l="19293" r="24200" b="37033"/>
            <a:stretch>
              <a:fillRect/>
            </a:stretch>
          </p:blipFill>
          <p:spPr>
            <a:xfrm>
              <a:off x="0" y="0"/>
              <a:ext cx="1083420" cy="1129176"/>
            </a:xfrm>
            <a:prstGeom prst="rect">
              <a:avLst/>
            </a:prstGeom>
            <a:ln w="12700" cap="flat">
              <a:noFill/>
              <a:miter lim="400000"/>
            </a:ln>
            <a:effectLst/>
          </p:spPr>
        </p:pic>
      </p:grpSp>
      <p:sp>
        <p:nvSpPr>
          <p:cNvPr id="25" name="Google Shape;246;p34">
            <a:extLst>
              <a:ext uri="{FF2B5EF4-FFF2-40B4-BE49-F238E27FC236}">
                <a16:creationId xmlns:a16="http://schemas.microsoft.com/office/drawing/2014/main" id="{E64BD8EB-B872-EB2B-ACF2-E0B901CFC4C2}"/>
              </a:ext>
            </a:extLst>
          </p:cNvPr>
          <p:cNvSpPr txBox="1">
            <a:spLocks noGrp="1"/>
          </p:cNvSpPr>
          <p:nvPr>
            <p:ph type="ctrTitle"/>
          </p:nvPr>
        </p:nvSpPr>
        <p:spPr>
          <a:xfrm>
            <a:off x="4615200" y="1746751"/>
            <a:ext cx="4528800" cy="1510498"/>
          </a:xfrm>
          <a:prstGeom prst="rect">
            <a:avLst/>
          </a:prstGeom>
        </p:spPr>
        <p:txBody>
          <a:bodyPr spcFirstLastPara="1" wrap="square" lIns="90000" tIns="91425" rIns="90000" bIns="91425" anchor="t" anchorCtr="0">
            <a:noAutofit/>
          </a:bodyPr>
          <a:lstStyle/>
          <a:p>
            <a:pPr marL="0" lvl="0" indent="0" rtl="0">
              <a:spcBef>
                <a:spcPts val="0"/>
              </a:spcBef>
              <a:spcAft>
                <a:spcPts val="0"/>
              </a:spcAft>
              <a:buNone/>
            </a:pPr>
            <a:r>
              <a:rPr lang="it-IT" sz="3600" dirty="0">
                <a:solidFill>
                  <a:schemeClr val="accent5"/>
                </a:solidFill>
              </a:rPr>
              <a:t>Grazie dell’attenzione.</a:t>
            </a:r>
            <a:endParaRPr sz="3600" dirty="0">
              <a:solidFill>
                <a:schemeClr val="accent5"/>
              </a:solidFill>
            </a:endParaRPr>
          </a:p>
        </p:txBody>
      </p:sp>
      <p:sp>
        <p:nvSpPr>
          <p:cNvPr id="26" name="Google Shape;246;p34">
            <a:extLst>
              <a:ext uri="{FF2B5EF4-FFF2-40B4-BE49-F238E27FC236}">
                <a16:creationId xmlns:a16="http://schemas.microsoft.com/office/drawing/2014/main" id="{DC1A6B3F-8346-7511-9879-2A6DCBF1640F}"/>
              </a:ext>
            </a:extLst>
          </p:cNvPr>
          <p:cNvSpPr txBox="1">
            <a:spLocks/>
          </p:cNvSpPr>
          <p:nvPr/>
        </p:nvSpPr>
        <p:spPr>
          <a:xfrm>
            <a:off x="4647830" y="4384593"/>
            <a:ext cx="1890044" cy="547407"/>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Montserrat Black"/>
              <a:buNone/>
              <a:defRPr sz="60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r>
              <a:rPr lang="it-IT" sz="1100">
                <a:solidFill>
                  <a:schemeClr val="accent5"/>
                </a:solidFill>
              </a:rPr>
              <a:t>Prof. Fabio Palomba</a:t>
            </a:r>
          </a:p>
          <a:p>
            <a:r>
              <a:rPr lang="it-IT" sz="1100">
                <a:solidFill>
                  <a:schemeClr val="accent5"/>
                </a:solidFill>
              </a:rPr>
              <a:t>Dott. Valeria Pontillo</a:t>
            </a:r>
          </a:p>
        </p:txBody>
      </p:sp>
      <p:sp>
        <p:nvSpPr>
          <p:cNvPr id="27" name="Google Shape;246;p34">
            <a:extLst>
              <a:ext uri="{FF2B5EF4-FFF2-40B4-BE49-F238E27FC236}">
                <a16:creationId xmlns:a16="http://schemas.microsoft.com/office/drawing/2014/main" id="{0C491F33-1C30-A9A7-8F03-D376E6C666AF}"/>
              </a:ext>
            </a:extLst>
          </p:cNvPr>
          <p:cNvSpPr txBox="1">
            <a:spLocks/>
          </p:cNvSpPr>
          <p:nvPr/>
        </p:nvSpPr>
        <p:spPr>
          <a:xfrm>
            <a:off x="7544442" y="4376482"/>
            <a:ext cx="1545768" cy="534606"/>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000"/>
              <a:buFont typeface="Montserrat Black"/>
              <a:buNone/>
              <a:defRPr sz="6000" b="0" i="0" u="none" strike="noStrike" cap="none">
                <a:solidFill>
                  <a:schemeClr val="lt1"/>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5200"/>
              <a:buFont typeface="Bebas Neue"/>
              <a:buNone/>
              <a:defRPr sz="5200" b="0" i="0" u="none" strike="noStrike" cap="none">
                <a:solidFill>
                  <a:schemeClr val="dk1"/>
                </a:solidFill>
                <a:latin typeface="Bebas Neue"/>
                <a:ea typeface="Bebas Neue"/>
                <a:cs typeface="Bebas Neue"/>
                <a:sym typeface="Bebas Neue"/>
              </a:defRPr>
            </a:lvl9pPr>
          </a:lstStyle>
          <a:p>
            <a:pPr algn="r"/>
            <a:r>
              <a:rPr lang="it-IT" sz="1100">
                <a:solidFill>
                  <a:schemeClr val="accent5"/>
                </a:solidFill>
              </a:rPr>
              <a:t>Angelo Afeltra</a:t>
            </a:r>
          </a:p>
          <a:p>
            <a:pPr algn="r"/>
            <a:r>
              <a:rPr lang="it-IT" sz="1100" err="1">
                <a:solidFill>
                  <a:schemeClr val="accent5"/>
                </a:solidFill>
              </a:rPr>
              <a:t>Mtr</a:t>
            </a:r>
            <a:r>
              <a:rPr lang="it-IT" sz="1100">
                <a:solidFill>
                  <a:schemeClr val="accent5"/>
                </a:solidFill>
              </a:rPr>
              <a:t>: 0522501354</a:t>
            </a:r>
          </a:p>
        </p:txBody>
      </p:sp>
      <p:pic>
        <p:nvPicPr>
          <p:cNvPr id="5" name="Immagine 4">
            <a:extLst>
              <a:ext uri="{FF2B5EF4-FFF2-40B4-BE49-F238E27FC236}">
                <a16:creationId xmlns:a16="http://schemas.microsoft.com/office/drawing/2014/main" id="{D3332124-7A04-5FE1-E1EC-C28714864A41}"/>
              </a:ext>
            </a:extLst>
          </p:cNvPr>
          <p:cNvPicPr>
            <a:picLocks noChangeAspect="1"/>
          </p:cNvPicPr>
          <p:nvPr/>
        </p:nvPicPr>
        <p:blipFill>
          <a:blip r:embed="rId8"/>
          <a:stretch>
            <a:fillRect/>
          </a:stretch>
        </p:blipFill>
        <p:spPr>
          <a:xfrm>
            <a:off x="504511" y="3800933"/>
            <a:ext cx="1733400" cy="9750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0" name="Immagine 9">
            <a:extLst>
              <a:ext uri="{FF2B5EF4-FFF2-40B4-BE49-F238E27FC236}">
                <a16:creationId xmlns:a16="http://schemas.microsoft.com/office/drawing/2014/main" id="{F359A1F2-C6A4-FF62-C95B-50D89441C977}"/>
              </a:ext>
            </a:extLst>
          </p:cNvPr>
          <p:cNvPicPr>
            <a:picLocks noChangeAspect="1"/>
          </p:cNvPicPr>
          <p:nvPr/>
        </p:nvPicPr>
        <p:blipFill>
          <a:blip r:embed="rId9"/>
          <a:stretch>
            <a:fillRect/>
          </a:stretch>
        </p:blipFill>
        <p:spPr>
          <a:xfrm>
            <a:off x="2405909" y="2719798"/>
            <a:ext cx="1733399" cy="9750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Immagine 12">
            <a:extLst>
              <a:ext uri="{FF2B5EF4-FFF2-40B4-BE49-F238E27FC236}">
                <a16:creationId xmlns:a16="http://schemas.microsoft.com/office/drawing/2014/main" id="{96D454E7-0CE5-D24E-1B4E-F55CD96E49DE}"/>
              </a:ext>
            </a:extLst>
          </p:cNvPr>
          <p:cNvPicPr>
            <a:picLocks noChangeAspect="1"/>
          </p:cNvPicPr>
          <p:nvPr/>
        </p:nvPicPr>
        <p:blipFill>
          <a:blip r:embed="rId10"/>
          <a:stretch>
            <a:fillRect/>
          </a:stretch>
        </p:blipFill>
        <p:spPr>
          <a:xfrm>
            <a:off x="497322" y="464242"/>
            <a:ext cx="1763035" cy="99170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5" name="Immagine 14">
            <a:extLst>
              <a:ext uri="{FF2B5EF4-FFF2-40B4-BE49-F238E27FC236}">
                <a16:creationId xmlns:a16="http://schemas.microsoft.com/office/drawing/2014/main" id="{0A5A5D59-3BE6-8424-D06D-DE398E25957F}"/>
              </a:ext>
            </a:extLst>
          </p:cNvPr>
          <p:cNvPicPr>
            <a:picLocks noChangeAspect="1"/>
          </p:cNvPicPr>
          <p:nvPr/>
        </p:nvPicPr>
        <p:blipFill>
          <a:blip r:embed="rId11"/>
          <a:stretch>
            <a:fillRect/>
          </a:stretch>
        </p:blipFill>
        <p:spPr>
          <a:xfrm>
            <a:off x="514487" y="1613024"/>
            <a:ext cx="1728703" cy="97239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Immagine 15">
            <a:extLst>
              <a:ext uri="{FF2B5EF4-FFF2-40B4-BE49-F238E27FC236}">
                <a16:creationId xmlns:a16="http://schemas.microsoft.com/office/drawing/2014/main" id="{EF9A06B0-9483-7BBC-3A03-7A1BC327B0ED}"/>
              </a:ext>
            </a:extLst>
          </p:cNvPr>
          <p:cNvPicPr>
            <a:picLocks noChangeAspect="1"/>
          </p:cNvPicPr>
          <p:nvPr/>
        </p:nvPicPr>
        <p:blipFill>
          <a:blip r:embed="rId12"/>
          <a:stretch>
            <a:fillRect/>
          </a:stretch>
        </p:blipFill>
        <p:spPr>
          <a:xfrm>
            <a:off x="497322" y="2712515"/>
            <a:ext cx="1733399" cy="9750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7" name="Immagine 6">
            <a:extLst>
              <a:ext uri="{FF2B5EF4-FFF2-40B4-BE49-F238E27FC236}">
                <a16:creationId xmlns:a16="http://schemas.microsoft.com/office/drawing/2014/main" id="{2453F920-403B-AD49-0F65-AE03C748C3B5}"/>
              </a:ext>
            </a:extLst>
          </p:cNvPr>
          <p:cNvPicPr>
            <a:picLocks noChangeAspect="1"/>
          </p:cNvPicPr>
          <p:nvPr/>
        </p:nvPicPr>
        <p:blipFill>
          <a:blip r:embed="rId13"/>
          <a:stretch>
            <a:fillRect/>
          </a:stretch>
        </p:blipFill>
        <p:spPr>
          <a:xfrm>
            <a:off x="2379799" y="3828177"/>
            <a:ext cx="1733399" cy="9750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145120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5" name="Google Shape;335;p36"/>
          <p:cNvSpPr/>
          <p:nvPr/>
        </p:nvSpPr>
        <p:spPr>
          <a:xfrm>
            <a:off x="4556433" y="1560559"/>
            <a:ext cx="1847212"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Individuazione dei difetti</a:t>
            </a:r>
            <a:endParaRPr sz="1200" b="1">
              <a:solidFill>
                <a:schemeClr val="accent6"/>
              </a:solidFill>
              <a:latin typeface="Montserrat" pitchFamily="2" charset="77"/>
            </a:endParaRPr>
          </a:p>
        </p:txBody>
      </p:sp>
      <p:sp>
        <p:nvSpPr>
          <p:cNvPr id="347" name="Google Shape;347;p36"/>
          <p:cNvSpPr txBox="1">
            <a:spLocks noGrp="1"/>
          </p:cNvSpPr>
          <p:nvPr>
            <p:ph type="title" idx="9"/>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err="1"/>
              <a:t>Quali</a:t>
            </a:r>
            <a:r>
              <a:rPr lang="en"/>
              <a:t> </a:t>
            </a:r>
            <a:r>
              <a:rPr lang="en" err="1"/>
              <a:t>vantaggi</a:t>
            </a:r>
            <a:r>
              <a:rPr lang="en"/>
              <a:t> off</a:t>
            </a:r>
            <a:r>
              <a:rPr lang="it-IT" err="1"/>
              <a:t>r</a:t>
            </a:r>
            <a:r>
              <a:rPr lang="en"/>
              <a:t>e?</a:t>
            </a:r>
            <a:endParaRPr/>
          </a:p>
        </p:txBody>
      </p:sp>
      <p:grpSp>
        <p:nvGrpSpPr>
          <p:cNvPr id="351" name="Google Shape;351;p36"/>
          <p:cNvGrpSpPr/>
          <p:nvPr/>
        </p:nvGrpSpPr>
        <p:grpSpPr>
          <a:xfrm>
            <a:off x="-304800" y="3302886"/>
            <a:ext cx="2526009" cy="2145420"/>
            <a:chOff x="-304800" y="3302886"/>
            <a:chExt cx="2526009" cy="2145420"/>
          </a:xfrm>
        </p:grpSpPr>
        <p:sp>
          <p:nvSpPr>
            <p:cNvPr id="352" name="Google Shape;352;p36"/>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flipH="1">
              <a:off x="297617" y="330288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flipH="1">
              <a:off x="76203" y="368266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flipH="1">
              <a:off x="203299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36"/>
            <p:cNvGrpSpPr/>
            <p:nvPr/>
          </p:nvGrpSpPr>
          <p:grpSpPr>
            <a:xfrm>
              <a:off x="152389" y="3544991"/>
              <a:ext cx="1804419" cy="1446116"/>
              <a:chOff x="1000664" y="3512341"/>
              <a:chExt cx="1804419" cy="1446116"/>
            </a:xfrm>
          </p:grpSpPr>
          <p:sp>
            <p:nvSpPr>
              <p:cNvPr id="357" name="Google Shape;357;p3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36"/>
          <p:cNvGrpSpPr/>
          <p:nvPr/>
        </p:nvGrpSpPr>
        <p:grpSpPr>
          <a:xfrm>
            <a:off x="7280189" y="76211"/>
            <a:ext cx="1787631" cy="1977968"/>
            <a:chOff x="7280189" y="76211"/>
            <a:chExt cx="1787631" cy="1977968"/>
          </a:xfrm>
        </p:grpSpPr>
        <p:sp>
          <p:nvSpPr>
            <p:cNvPr id="381" name="Google Shape;381;p36"/>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flipH="1">
              <a:off x="8423992" y="167441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flipH="1">
              <a:off x="7280189"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flipH="1">
              <a:off x="8803390" y="14870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6"/>
            <p:cNvGrpSpPr/>
            <p:nvPr/>
          </p:nvGrpSpPr>
          <p:grpSpPr>
            <a:xfrm>
              <a:off x="7501625" y="155243"/>
              <a:ext cx="1489976" cy="1255570"/>
              <a:chOff x="616175" y="1570092"/>
              <a:chExt cx="1489976" cy="1255570"/>
            </a:xfrm>
          </p:grpSpPr>
          <p:sp>
            <p:nvSpPr>
              <p:cNvPr id="386" name="Google Shape;386;p3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 name="Google Shape;335;p36">
            <a:extLst>
              <a:ext uri="{FF2B5EF4-FFF2-40B4-BE49-F238E27FC236}">
                <a16:creationId xmlns:a16="http://schemas.microsoft.com/office/drawing/2014/main" id="{55A76114-EA7D-6280-C62D-E21B660829FE}"/>
              </a:ext>
            </a:extLst>
          </p:cNvPr>
          <p:cNvSpPr/>
          <p:nvPr/>
        </p:nvSpPr>
        <p:spPr>
          <a:xfrm>
            <a:off x="606802" y="1976386"/>
            <a:ext cx="1598685" cy="589342"/>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Fornisce fiducia agli utenti</a:t>
            </a:r>
            <a:endParaRPr sz="1200" b="1">
              <a:solidFill>
                <a:schemeClr val="accent6"/>
              </a:solidFill>
              <a:latin typeface="Montserrat" pitchFamily="2" charset="77"/>
            </a:endParaRPr>
          </a:p>
        </p:txBody>
      </p:sp>
      <p:sp>
        <p:nvSpPr>
          <p:cNvPr id="27" name="Google Shape;335;p36">
            <a:extLst>
              <a:ext uri="{FF2B5EF4-FFF2-40B4-BE49-F238E27FC236}">
                <a16:creationId xmlns:a16="http://schemas.microsoft.com/office/drawing/2014/main" id="{D90BA461-FEDD-A387-B4F0-5DD127BF9999}"/>
              </a:ext>
            </a:extLst>
          </p:cNvPr>
          <p:cNvSpPr/>
          <p:nvPr/>
        </p:nvSpPr>
        <p:spPr>
          <a:xfrm>
            <a:off x="2367944" y="1588505"/>
            <a:ext cx="1632138"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Miglioramento della qualità</a:t>
            </a:r>
            <a:endParaRPr sz="1200" b="1">
              <a:solidFill>
                <a:schemeClr val="accent6"/>
              </a:solidFill>
              <a:latin typeface="Montserrat" pitchFamily="2" charset="77"/>
            </a:endParaRPr>
          </a:p>
        </p:txBody>
      </p:sp>
      <p:sp>
        <p:nvSpPr>
          <p:cNvPr id="28" name="Google Shape;335;p36">
            <a:extLst>
              <a:ext uri="{FF2B5EF4-FFF2-40B4-BE49-F238E27FC236}">
                <a16:creationId xmlns:a16="http://schemas.microsoft.com/office/drawing/2014/main" id="{F90039F2-AFB8-D592-69B5-278651E06BAC}"/>
              </a:ext>
            </a:extLst>
          </p:cNvPr>
          <p:cNvSpPr/>
          <p:nvPr/>
        </p:nvSpPr>
        <p:spPr>
          <a:xfrm>
            <a:off x="2594137" y="3677639"/>
            <a:ext cx="1641136"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dirty="0">
                <a:solidFill>
                  <a:schemeClr val="accent6"/>
                </a:solidFill>
                <a:latin typeface="Montserrat" pitchFamily="2" charset="77"/>
              </a:rPr>
              <a:t>Preserva la reputazione dell’ azienda</a:t>
            </a:r>
            <a:endParaRPr sz="1200" b="1" dirty="0">
              <a:solidFill>
                <a:schemeClr val="accent6"/>
              </a:solidFill>
              <a:latin typeface="Montserrat" pitchFamily="2" charset="77"/>
            </a:endParaRPr>
          </a:p>
        </p:txBody>
      </p:sp>
      <p:sp>
        <p:nvSpPr>
          <p:cNvPr id="29" name="Google Shape;335;p36">
            <a:extLst>
              <a:ext uri="{FF2B5EF4-FFF2-40B4-BE49-F238E27FC236}">
                <a16:creationId xmlns:a16="http://schemas.microsoft.com/office/drawing/2014/main" id="{90354CCA-9267-4CC5-0CCB-6E87291BB3BE}"/>
              </a:ext>
            </a:extLst>
          </p:cNvPr>
          <p:cNvSpPr/>
          <p:nvPr/>
        </p:nvSpPr>
        <p:spPr>
          <a:xfrm>
            <a:off x="6637222" y="2073064"/>
            <a:ext cx="1646307"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Aumenta la sicurezza</a:t>
            </a:r>
            <a:endParaRPr sz="1200" b="1">
              <a:solidFill>
                <a:schemeClr val="accent6"/>
              </a:solidFill>
              <a:latin typeface="Montserrat" pitchFamily="2" charset="77"/>
            </a:endParaRPr>
          </a:p>
        </p:txBody>
      </p:sp>
      <p:sp>
        <p:nvSpPr>
          <p:cNvPr id="30" name="Google Shape;335;p36">
            <a:extLst>
              <a:ext uri="{FF2B5EF4-FFF2-40B4-BE49-F238E27FC236}">
                <a16:creationId xmlns:a16="http://schemas.microsoft.com/office/drawing/2014/main" id="{BA9C8485-B31E-A6CD-3C05-C4DAEF005118}"/>
              </a:ext>
            </a:extLst>
          </p:cNvPr>
          <p:cNvSpPr/>
          <p:nvPr/>
        </p:nvSpPr>
        <p:spPr>
          <a:xfrm>
            <a:off x="1241113" y="2831647"/>
            <a:ext cx="1598685" cy="589343"/>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Risparmio di tempi e costi</a:t>
            </a:r>
            <a:endParaRPr sz="1200" b="1">
              <a:solidFill>
                <a:schemeClr val="accent6"/>
              </a:solidFill>
              <a:latin typeface="Montserrat" pitchFamily="2" charset="77"/>
            </a:endParaRPr>
          </a:p>
        </p:txBody>
      </p:sp>
      <p:sp>
        <p:nvSpPr>
          <p:cNvPr id="31" name="Google Shape;335;p36">
            <a:extLst>
              <a:ext uri="{FF2B5EF4-FFF2-40B4-BE49-F238E27FC236}">
                <a16:creationId xmlns:a16="http://schemas.microsoft.com/office/drawing/2014/main" id="{2639F9BF-C3B9-9FA7-813D-A7960F31AE56}"/>
              </a:ext>
            </a:extLst>
          </p:cNvPr>
          <p:cNvSpPr/>
          <p:nvPr/>
        </p:nvSpPr>
        <p:spPr>
          <a:xfrm>
            <a:off x="2966037" y="2438758"/>
            <a:ext cx="1590396" cy="589342"/>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Riduce i danni finanziari</a:t>
            </a:r>
            <a:endParaRPr sz="1200" b="1">
              <a:solidFill>
                <a:schemeClr val="accent6"/>
              </a:solidFill>
              <a:latin typeface="Montserrat" pitchFamily="2" charset="77"/>
            </a:endParaRPr>
          </a:p>
        </p:txBody>
      </p:sp>
      <p:sp>
        <p:nvSpPr>
          <p:cNvPr id="32" name="Google Shape;335;p36">
            <a:extLst>
              <a:ext uri="{FF2B5EF4-FFF2-40B4-BE49-F238E27FC236}">
                <a16:creationId xmlns:a16="http://schemas.microsoft.com/office/drawing/2014/main" id="{A0E11AF4-BEF7-5C44-2A77-9567BD917BF0}"/>
              </a:ext>
            </a:extLst>
          </p:cNvPr>
          <p:cNvSpPr/>
          <p:nvPr/>
        </p:nvSpPr>
        <p:spPr>
          <a:xfrm>
            <a:off x="6549657" y="3359709"/>
            <a:ext cx="1641136"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Conformità ai requisiti</a:t>
            </a:r>
            <a:endParaRPr sz="1200" b="1">
              <a:solidFill>
                <a:schemeClr val="accent6"/>
              </a:solidFill>
              <a:latin typeface="Montserrat" pitchFamily="2" charset="77"/>
            </a:endParaRPr>
          </a:p>
        </p:txBody>
      </p:sp>
      <p:sp>
        <p:nvSpPr>
          <p:cNvPr id="33" name="Google Shape;335;p36">
            <a:extLst>
              <a:ext uri="{FF2B5EF4-FFF2-40B4-BE49-F238E27FC236}">
                <a16:creationId xmlns:a16="http://schemas.microsoft.com/office/drawing/2014/main" id="{990A1E96-193E-A653-3C0F-C19C886F728E}"/>
              </a:ext>
            </a:extLst>
          </p:cNvPr>
          <p:cNvSpPr/>
          <p:nvPr/>
        </p:nvSpPr>
        <p:spPr>
          <a:xfrm>
            <a:off x="4947943" y="2645264"/>
            <a:ext cx="1598685" cy="589344"/>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Riduzione del rischio</a:t>
            </a:r>
            <a:endParaRPr sz="1200" b="1">
              <a:solidFill>
                <a:schemeClr val="accent6"/>
              </a:solidFill>
              <a:latin typeface="Montserrat" pitchFamily="2" charset="77"/>
            </a:endParaRPr>
          </a:p>
        </p:txBody>
      </p:sp>
      <p:sp>
        <p:nvSpPr>
          <p:cNvPr id="34" name="Google Shape;335;p36">
            <a:extLst>
              <a:ext uri="{FF2B5EF4-FFF2-40B4-BE49-F238E27FC236}">
                <a16:creationId xmlns:a16="http://schemas.microsoft.com/office/drawing/2014/main" id="{6DB8C1F5-9883-521D-B6EA-D81EF21AB3EE}"/>
              </a:ext>
            </a:extLst>
          </p:cNvPr>
          <p:cNvSpPr/>
          <p:nvPr/>
        </p:nvSpPr>
        <p:spPr>
          <a:xfrm>
            <a:off x="4729620" y="3553316"/>
            <a:ext cx="1537476" cy="580706"/>
          </a:xfrm>
          <a:prstGeom prst="roundRect">
            <a:avLst>
              <a:gd name="adj" fmla="val 27752"/>
            </a:avLst>
          </a:prstGeom>
          <a:ln/>
        </p:spPr>
        <p:style>
          <a:lnRef idx="0">
            <a:schemeClr val="accent3"/>
          </a:lnRef>
          <a:fillRef idx="3">
            <a:schemeClr val="accent3"/>
          </a:fillRef>
          <a:effectRef idx="3">
            <a:schemeClr val="accent3"/>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it-IT" sz="1200" b="1">
                <a:solidFill>
                  <a:schemeClr val="accent6"/>
                </a:solidFill>
                <a:latin typeface="Montserrat" pitchFamily="2" charset="77"/>
              </a:rPr>
              <a:t>Migliora l’esperienza utente</a:t>
            </a:r>
            <a:endParaRPr sz="1200" b="1">
              <a:solidFill>
                <a:schemeClr val="accent6"/>
              </a:solidFill>
              <a:latin typeface="Montserrat" pitchFamily="2" charset="77"/>
            </a:endParaRPr>
          </a:p>
        </p:txBody>
      </p:sp>
      <p:grpSp>
        <p:nvGrpSpPr>
          <p:cNvPr id="9" name="Gruppo 8">
            <a:extLst>
              <a:ext uri="{FF2B5EF4-FFF2-40B4-BE49-F238E27FC236}">
                <a16:creationId xmlns:a16="http://schemas.microsoft.com/office/drawing/2014/main" id="{438D5495-3AD4-C1B3-3C15-052149C317CA}"/>
              </a:ext>
            </a:extLst>
          </p:cNvPr>
          <p:cNvGrpSpPr/>
          <p:nvPr/>
        </p:nvGrpSpPr>
        <p:grpSpPr>
          <a:xfrm>
            <a:off x="720261" y="1715560"/>
            <a:ext cx="7797898" cy="1906334"/>
            <a:chOff x="794269" y="1737743"/>
            <a:chExt cx="7797898" cy="1906334"/>
          </a:xfrm>
        </p:grpSpPr>
        <p:sp>
          <p:nvSpPr>
            <p:cNvPr id="2" name="Rettangolo con angoli arrotondati 1">
              <a:extLst>
                <a:ext uri="{FF2B5EF4-FFF2-40B4-BE49-F238E27FC236}">
                  <a16:creationId xmlns:a16="http://schemas.microsoft.com/office/drawing/2014/main" id="{D662694F-A0C6-3C50-3364-DDF975D7C7E6}"/>
                </a:ext>
              </a:extLst>
            </p:cNvPr>
            <p:cNvSpPr/>
            <p:nvPr/>
          </p:nvSpPr>
          <p:spPr>
            <a:xfrm>
              <a:off x="794269" y="1737743"/>
              <a:ext cx="7797898" cy="1906334"/>
            </a:xfrm>
            <a:prstGeom prst="roundRect">
              <a:avLst>
                <a:gd name="adj" fmla="val 7412"/>
              </a:avLst>
            </a:prstGeom>
            <a:gradFill flip="none" rotWithShape="1">
              <a:gsLst>
                <a:gs pos="22000">
                  <a:schemeClr val="accent1">
                    <a:lumMod val="45000"/>
                    <a:lumOff val="55000"/>
                    <a:alpha val="85676"/>
                  </a:schemeClr>
                </a:gs>
                <a:gs pos="44000">
                  <a:schemeClr val="accent1">
                    <a:lumMod val="45000"/>
                    <a:lumOff val="55000"/>
                    <a:alpha val="81688"/>
                  </a:schemeClr>
                </a:gs>
                <a:gs pos="94000">
                  <a:srgbClr val="ECF8FF">
                    <a:alpha val="79018"/>
                  </a:srgbClr>
                </a:gs>
                <a:gs pos="69000">
                  <a:schemeClr val="accent1">
                    <a:lumMod val="30000"/>
                    <a:lumOff val="70000"/>
                    <a:alpha val="87301"/>
                  </a:schemeClr>
                </a:gs>
              </a:gsLst>
              <a:lin ang="2700000" scaled="1"/>
              <a:tileRect/>
            </a:gradFill>
            <a:ln>
              <a:solidFill>
                <a:schemeClr val="accent1"/>
              </a:solidFill>
            </a:ln>
            <a:effectLst>
              <a:outerShdw blurRad="50800" dist="38100" dir="8100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grpSp>
          <p:nvGrpSpPr>
            <p:cNvPr id="4" name="Google Shape;6331;p72">
              <a:extLst>
                <a:ext uri="{FF2B5EF4-FFF2-40B4-BE49-F238E27FC236}">
                  <a16:creationId xmlns:a16="http://schemas.microsoft.com/office/drawing/2014/main" id="{F163CF42-BBB2-175F-DCD2-D26F62A03B9F}"/>
                </a:ext>
              </a:extLst>
            </p:cNvPr>
            <p:cNvGrpSpPr/>
            <p:nvPr/>
          </p:nvGrpSpPr>
          <p:grpSpPr>
            <a:xfrm>
              <a:off x="1028612" y="2085636"/>
              <a:ext cx="1563909" cy="1303242"/>
              <a:chOff x="6218300" y="4416175"/>
              <a:chExt cx="516000" cy="448000"/>
            </a:xfrm>
          </p:grpSpPr>
          <p:sp>
            <p:nvSpPr>
              <p:cNvPr id="5" name="Google Shape;6332;p72">
                <a:extLst>
                  <a:ext uri="{FF2B5EF4-FFF2-40B4-BE49-F238E27FC236}">
                    <a16:creationId xmlns:a16="http://schemas.microsoft.com/office/drawing/2014/main" id="{C0841E1B-E3D2-6FBE-3AE4-E473D9B71CDD}"/>
                  </a:ext>
                </a:extLst>
              </p:cNvPr>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 name="Google Shape;6333;p72">
                <a:extLst>
                  <a:ext uri="{FF2B5EF4-FFF2-40B4-BE49-F238E27FC236}">
                    <a16:creationId xmlns:a16="http://schemas.microsoft.com/office/drawing/2014/main" id="{3CBD6BD6-742E-36B1-96E1-7B7AA7E07B75}"/>
                  </a:ext>
                </a:extLst>
              </p:cNvPr>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 name="Google Shape;6334;p72">
                <a:extLst>
                  <a:ext uri="{FF2B5EF4-FFF2-40B4-BE49-F238E27FC236}">
                    <a16:creationId xmlns:a16="http://schemas.microsoft.com/office/drawing/2014/main" id="{C81D6E57-18B8-785E-3E6B-8CE3C7E18D23}"/>
                  </a:ext>
                </a:extLst>
              </p:cNvPr>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ln/>
            </p:spPr>
            <p:style>
              <a:lnRef idx="1">
                <a:schemeClr val="accent3"/>
              </a:lnRef>
              <a:fillRef idx="3">
                <a:schemeClr val="accent3"/>
              </a:fillRef>
              <a:effectRef idx="2">
                <a:schemeClr val="accent3"/>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 name="CasellaDiTesto 7">
              <a:extLst>
                <a:ext uri="{FF2B5EF4-FFF2-40B4-BE49-F238E27FC236}">
                  <a16:creationId xmlns:a16="http://schemas.microsoft.com/office/drawing/2014/main" id="{25FD3219-4B07-10C7-3A67-92EEAD078F72}"/>
                </a:ext>
              </a:extLst>
            </p:cNvPr>
            <p:cNvSpPr txBox="1"/>
            <p:nvPr/>
          </p:nvSpPr>
          <p:spPr>
            <a:xfrm>
              <a:off x="2639934" y="2012816"/>
              <a:ext cx="5550860" cy="1200329"/>
            </a:xfrm>
            <a:prstGeom prst="rect">
              <a:avLst/>
            </a:prstGeom>
            <a:noFill/>
          </p:spPr>
          <p:txBody>
            <a:bodyPr wrap="square" rtlCol="0">
              <a:spAutoFit/>
            </a:bodyPr>
            <a:lstStyle/>
            <a:p>
              <a:r>
                <a:rPr lang="it-IT" sz="1800" b="1" dirty="0">
                  <a:solidFill>
                    <a:srgbClr val="005D77"/>
                  </a:solidFill>
                  <a:latin typeface="Montserrat" pitchFamily="2" charset="77"/>
                </a:rPr>
                <a:t>Il testing fornisce tali vantaggi solamente se i risultati dei test sono consistenti, caratteristica non valida per i test affetti dalla ’’</a:t>
              </a:r>
              <a:r>
                <a:rPr lang="it-IT" sz="1800" b="1" dirty="0" err="1">
                  <a:solidFill>
                    <a:srgbClr val="C00000"/>
                  </a:solidFill>
                  <a:latin typeface="Montserrat" pitchFamily="2" charset="77"/>
                </a:rPr>
                <a:t>flakiness</a:t>
              </a:r>
              <a:r>
                <a:rPr lang="it-IT" sz="1800" b="1" dirty="0">
                  <a:solidFill>
                    <a:srgbClr val="005D77"/>
                  </a:solidFill>
                  <a:latin typeface="Montserrat" pitchFamily="2" charset="77"/>
                </a:rPr>
                <a:t>’’.</a:t>
              </a:r>
            </a:p>
          </p:txBody>
        </p:sp>
      </p:grpSp>
    </p:spTree>
    <p:extLst>
      <p:ext uri="{BB962C8B-B14F-4D97-AF65-F5344CB8AC3E}">
        <p14:creationId xmlns:p14="http://schemas.microsoft.com/office/powerpoint/2010/main" val="3313917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059"/>
        <p:cNvGrpSpPr/>
        <p:nvPr/>
      </p:nvGrpSpPr>
      <p:grpSpPr>
        <a:xfrm>
          <a:off x="0" y="0"/>
          <a:ext cx="0" cy="0"/>
          <a:chOff x="0" y="0"/>
          <a:chExt cx="0" cy="0"/>
        </a:xfrm>
      </p:grpSpPr>
      <p:sp>
        <p:nvSpPr>
          <p:cNvPr id="8" name="Google Shape;347;p36">
            <a:extLst>
              <a:ext uri="{FF2B5EF4-FFF2-40B4-BE49-F238E27FC236}">
                <a16:creationId xmlns:a16="http://schemas.microsoft.com/office/drawing/2014/main" id="{234A382F-8D51-2241-5FAD-9A2D47F7A60A}"/>
              </a:ext>
            </a:extLst>
          </p:cNvPr>
          <p:cNvSpPr txBox="1">
            <a:spLocks/>
          </p:cNvSpPr>
          <p:nvPr/>
        </p:nvSpPr>
        <p:spPr>
          <a:xfrm>
            <a:off x="720000" y="540000"/>
            <a:ext cx="7704000" cy="676800"/>
          </a:xfrm>
          <a:prstGeom prst="rect">
            <a:avLst/>
          </a:prstGeom>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kumimoji="0" lang="en" sz="3500" b="0" i="0" u="none" strike="noStrike" kern="0" cap="none" spc="0" normalizeH="0" baseline="0" noProof="0" dirty="0">
                <a:ln>
                  <a:noFill/>
                </a:ln>
                <a:solidFill>
                  <a:srgbClr val="005D77"/>
                </a:solidFill>
                <a:effectLst/>
                <a:uLnTx/>
                <a:uFillTx/>
                <a:latin typeface="Montserrat Black"/>
                <a:cs typeface="Montserrat Black"/>
                <a:sym typeface="Montserrat Black"/>
              </a:rPr>
              <a:t>Che </a:t>
            </a:r>
            <a:r>
              <a:rPr kumimoji="0" lang="en" sz="3500" b="0" i="0" u="none" strike="noStrike" kern="0" cap="none" spc="0" normalizeH="0" baseline="0" noProof="0" dirty="0" err="1">
                <a:ln>
                  <a:noFill/>
                </a:ln>
                <a:solidFill>
                  <a:srgbClr val="005D77"/>
                </a:solidFill>
                <a:effectLst/>
                <a:uLnTx/>
                <a:uFillTx/>
                <a:latin typeface="Montserrat Black"/>
                <a:cs typeface="Montserrat Black"/>
                <a:sym typeface="Montserrat Black"/>
              </a:rPr>
              <a:t>cos’è</a:t>
            </a:r>
            <a:r>
              <a:rPr kumimoji="0" lang="en" sz="3500" b="0" i="0" u="none" strike="noStrike" kern="0" cap="none" spc="0" normalizeH="0" baseline="0" noProof="0" dirty="0">
                <a:ln>
                  <a:noFill/>
                </a:ln>
                <a:solidFill>
                  <a:srgbClr val="005D77"/>
                </a:solidFill>
                <a:effectLst/>
                <a:uLnTx/>
                <a:uFillTx/>
                <a:latin typeface="Montserrat Black"/>
                <a:cs typeface="Montserrat Black"/>
                <a:sym typeface="Montserrat Black"/>
              </a:rPr>
              <a:t> la “</a:t>
            </a:r>
            <a:r>
              <a:rPr kumimoji="0" lang="en" sz="3500" b="0" i="0" u="none" strike="noStrike" kern="0" cap="none" spc="0" normalizeH="0" baseline="0" noProof="0" dirty="0">
                <a:ln>
                  <a:noFill/>
                </a:ln>
                <a:solidFill>
                  <a:srgbClr val="C00000"/>
                </a:solidFill>
                <a:effectLst/>
                <a:uLnTx/>
                <a:uFillTx/>
                <a:latin typeface="Montserrat Black"/>
                <a:cs typeface="Montserrat Black"/>
                <a:sym typeface="Montserrat Black"/>
              </a:rPr>
              <a:t>Flakiness</a:t>
            </a:r>
            <a:r>
              <a:rPr kumimoji="0" lang="en" sz="3500" b="0" i="0" u="none" strike="noStrike" kern="0" cap="none" spc="0" normalizeH="0" baseline="0" noProof="0" dirty="0">
                <a:ln>
                  <a:noFill/>
                </a:ln>
                <a:solidFill>
                  <a:srgbClr val="005D77"/>
                </a:solidFill>
                <a:effectLst/>
                <a:uLnTx/>
                <a:uFillTx/>
                <a:latin typeface="Montserrat Black"/>
                <a:cs typeface="Montserrat Black"/>
                <a:sym typeface="Montserrat Black"/>
              </a:rPr>
              <a:t>”?</a:t>
            </a:r>
            <a:endParaRPr lang="it-IT" sz="3500" b="1" dirty="0">
              <a:solidFill>
                <a:srgbClr val="005D77"/>
              </a:solidFill>
              <a:latin typeface="Montserrat" pitchFamily="2" charset="77"/>
            </a:endParaRPr>
          </a:p>
        </p:txBody>
      </p:sp>
      <p:sp>
        <p:nvSpPr>
          <p:cNvPr id="13" name="CasellaDiTesto 12">
            <a:extLst>
              <a:ext uri="{FF2B5EF4-FFF2-40B4-BE49-F238E27FC236}">
                <a16:creationId xmlns:a16="http://schemas.microsoft.com/office/drawing/2014/main" id="{58A14B9A-EBB5-8E56-5356-A616930DF68B}"/>
              </a:ext>
            </a:extLst>
          </p:cNvPr>
          <p:cNvSpPr txBox="1"/>
          <p:nvPr/>
        </p:nvSpPr>
        <p:spPr>
          <a:xfrm>
            <a:off x="424155" y="1697201"/>
            <a:ext cx="3455866" cy="2616101"/>
          </a:xfrm>
          <a:prstGeom prst="rect">
            <a:avLst/>
          </a:prstGeom>
          <a:noFill/>
        </p:spPr>
        <p:txBody>
          <a:bodyPr wrap="square" rtlCol="0">
            <a:spAutoFit/>
          </a:bodyPr>
          <a:lstStyle/>
          <a:p>
            <a:pPr algn="ctr"/>
            <a:r>
              <a:rPr lang="it-IT" sz="1600" dirty="0">
                <a:solidFill>
                  <a:srgbClr val="002060"/>
                </a:solidFill>
                <a:latin typeface="Montserrat" pitchFamily="2" charset="77"/>
              </a:rPr>
              <a:t>I test </a:t>
            </a:r>
            <a:r>
              <a:rPr lang="it-IT" sz="1600" dirty="0" err="1">
                <a:solidFill>
                  <a:srgbClr val="C00000"/>
                </a:solidFill>
                <a:latin typeface="Montserrat" pitchFamily="2" charset="77"/>
              </a:rPr>
              <a:t>flaky</a:t>
            </a:r>
            <a:r>
              <a:rPr lang="it-IT" sz="1600" dirty="0">
                <a:solidFill>
                  <a:srgbClr val="002060"/>
                </a:solidFill>
                <a:latin typeface="Montserrat" pitchFamily="2" charset="77"/>
              </a:rPr>
              <a:t>, sono test non deterministici che </a:t>
            </a:r>
            <a:r>
              <a:rPr lang="it-IT" sz="1600" b="1" dirty="0">
                <a:solidFill>
                  <a:srgbClr val="002060"/>
                </a:solidFill>
                <a:latin typeface="Montserrat" pitchFamily="2" charset="77"/>
              </a:rPr>
              <a:t>producono un comportamento sia di pass che di </a:t>
            </a:r>
            <a:r>
              <a:rPr lang="it-IT" sz="1600" b="1" dirty="0" err="1">
                <a:solidFill>
                  <a:srgbClr val="002060"/>
                </a:solidFill>
                <a:latin typeface="Montserrat" pitchFamily="2" charset="77"/>
              </a:rPr>
              <a:t>failure</a:t>
            </a:r>
            <a:r>
              <a:rPr lang="it-IT" sz="1600" b="1" dirty="0">
                <a:solidFill>
                  <a:srgbClr val="002060"/>
                </a:solidFill>
                <a:latin typeface="Montserrat" pitchFamily="2" charset="77"/>
              </a:rPr>
              <a:t> in modo intermittente</a:t>
            </a:r>
            <a:r>
              <a:rPr lang="it-IT" sz="1600" dirty="0">
                <a:solidFill>
                  <a:srgbClr val="002060"/>
                </a:solidFill>
                <a:latin typeface="Montserrat" pitchFamily="2" charset="77"/>
              </a:rPr>
              <a:t> quando vengono eseguiti senza aver apportato modifiche agli input, all’ambiente d’esecuzione o al codice sottoposto a test.</a:t>
            </a:r>
            <a:endParaRPr lang="it-IT" sz="1600" b="0" i="0" u="none" strike="noStrike" dirty="0">
              <a:solidFill>
                <a:srgbClr val="002060"/>
              </a:solidFill>
              <a:effectLst/>
              <a:latin typeface="Montserrat" pitchFamily="2" charset="77"/>
            </a:endParaRPr>
          </a:p>
          <a:p>
            <a:pPr algn="ctr"/>
            <a:endParaRPr lang="it-IT" sz="2000" dirty="0">
              <a:latin typeface="Montserrat" pitchFamily="2" charset="77"/>
            </a:endParaRPr>
          </a:p>
        </p:txBody>
      </p:sp>
      <p:pic>
        <p:nvPicPr>
          <p:cNvPr id="2" name="Immagine 1">
            <a:extLst>
              <a:ext uri="{FF2B5EF4-FFF2-40B4-BE49-F238E27FC236}">
                <a16:creationId xmlns:a16="http://schemas.microsoft.com/office/drawing/2014/main" id="{AB00A5EB-B084-AA74-28D2-9AF362DE590A}"/>
              </a:ext>
            </a:extLst>
          </p:cNvPr>
          <p:cNvPicPr>
            <a:picLocks noChangeAspect="1"/>
          </p:cNvPicPr>
          <p:nvPr/>
        </p:nvPicPr>
        <p:blipFill>
          <a:blip r:embed="rId3"/>
          <a:stretch>
            <a:fillRect/>
          </a:stretch>
        </p:blipFill>
        <p:spPr>
          <a:xfrm>
            <a:off x="3950214" y="1771993"/>
            <a:ext cx="5047740" cy="2110259"/>
          </a:xfrm>
          <a:prstGeom prst="roundRect">
            <a:avLst>
              <a:gd name="adj" fmla="val 0"/>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06690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8000">
              <a:schemeClr val="accent1">
                <a:lumMod val="45000"/>
                <a:lumOff val="55000"/>
                <a:alpha val="85676"/>
              </a:schemeClr>
            </a:gs>
            <a:gs pos="43000">
              <a:schemeClr val="accent1">
                <a:lumMod val="45000"/>
                <a:lumOff val="55000"/>
                <a:alpha val="81688"/>
              </a:schemeClr>
            </a:gs>
            <a:gs pos="94000">
              <a:schemeClr val="accent4">
                <a:lumMod val="40000"/>
                <a:lumOff val="60000"/>
              </a:schemeClr>
            </a:gs>
            <a:gs pos="56000">
              <a:schemeClr val="accent4">
                <a:lumMod val="40000"/>
                <a:lumOff val="60000"/>
              </a:schemeClr>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688652" y="54341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Cause e </a:t>
            </a:r>
            <a:r>
              <a:rPr lang="en" err="1">
                <a:solidFill>
                  <a:schemeClr val="accent3"/>
                </a:solidFill>
              </a:rPr>
              <a:t>problemi</a:t>
            </a:r>
            <a:endParaRPr>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CasellaDiTesto 17">
            <a:extLst>
              <a:ext uri="{FF2B5EF4-FFF2-40B4-BE49-F238E27FC236}">
                <a16:creationId xmlns:a16="http://schemas.microsoft.com/office/drawing/2014/main" id="{C9BF15E9-CE7E-B698-8600-42B088EFEC9A}"/>
              </a:ext>
            </a:extLst>
          </p:cNvPr>
          <p:cNvSpPr txBox="1"/>
          <p:nvPr/>
        </p:nvSpPr>
        <p:spPr>
          <a:xfrm>
            <a:off x="228600" y="2071209"/>
            <a:ext cx="4304383" cy="2031325"/>
          </a:xfrm>
          <a:prstGeom prst="rect">
            <a:avLst/>
          </a:prstGeom>
          <a:noFill/>
        </p:spPr>
        <p:txBody>
          <a:bodyPr wrap="none" rtlCol="0">
            <a:spAutoFit/>
          </a:bodyPr>
          <a:lstStyle/>
          <a:p>
            <a:pPr marL="285750" indent="-285750">
              <a:buFont typeface="Arial" panose="020B0604020202020204" pitchFamily="34" charset="0"/>
              <a:buChar char="•"/>
            </a:pPr>
            <a:r>
              <a:rPr lang="it-IT" sz="1800" dirty="0">
                <a:solidFill>
                  <a:srgbClr val="002060"/>
                </a:solidFill>
                <a:latin typeface="Montserrat" pitchFamily="2" charset="77"/>
              </a:rPr>
              <a:t>Concorrenza</a:t>
            </a:r>
          </a:p>
          <a:p>
            <a:pPr marL="285750" indent="-285750">
              <a:buFont typeface="Arial" panose="020B0604020202020204" pitchFamily="34" charset="0"/>
              <a:buChar char="•"/>
            </a:pPr>
            <a:r>
              <a:rPr lang="it-IT" sz="1800" dirty="0">
                <a:solidFill>
                  <a:srgbClr val="002060"/>
                </a:solidFill>
                <a:latin typeface="Montserrat" pitchFamily="2" charset="77"/>
              </a:rPr>
              <a:t>Dipendenza da risorse esterna</a:t>
            </a:r>
          </a:p>
          <a:p>
            <a:pPr marL="285750" indent="-285750">
              <a:buFont typeface="Arial" panose="020B0604020202020204" pitchFamily="34" charset="0"/>
              <a:buChar char="•"/>
            </a:pPr>
            <a:r>
              <a:rPr lang="it-IT" sz="1800" dirty="0">
                <a:solidFill>
                  <a:srgbClr val="002060"/>
                </a:solidFill>
                <a:latin typeface="Montserrat" pitchFamily="2" charset="77"/>
              </a:rPr>
              <a:t>Stato iniziale non deterministico</a:t>
            </a:r>
          </a:p>
          <a:p>
            <a:pPr marL="285750" indent="-285750">
              <a:buFont typeface="Arial" panose="020B0604020202020204" pitchFamily="34" charset="0"/>
              <a:buChar char="•"/>
            </a:pPr>
            <a:r>
              <a:rPr lang="it-IT" sz="1800" dirty="0">
                <a:solidFill>
                  <a:srgbClr val="002060"/>
                </a:solidFill>
                <a:latin typeface="Montserrat" pitchFamily="2" charset="77"/>
              </a:rPr>
              <a:t>Ambiente di esecuzione variabile</a:t>
            </a:r>
          </a:p>
          <a:p>
            <a:pPr marL="285750" indent="-285750">
              <a:buFont typeface="Arial" panose="020B0604020202020204" pitchFamily="34" charset="0"/>
              <a:buChar char="•"/>
            </a:pPr>
            <a:r>
              <a:rPr lang="it-IT" sz="1800" dirty="0">
                <a:solidFill>
                  <a:srgbClr val="002060"/>
                </a:solidFill>
                <a:latin typeface="Montserrat" pitchFamily="2" charset="77"/>
              </a:rPr>
              <a:t>Ordine di esecuzione</a:t>
            </a:r>
          </a:p>
          <a:p>
            <a:pPr marL="285750" indent="-285750">
              <a:buFont typeface="Arial" panose="020B0604020202020204" pitchFamily="34" charset="0"/>
              <a:buChar char="•"/>
            </a:pPr>
            <a:r>
              <a:rPr lang="it-IT" sz="1800" dirty="0">
                <a:solidFill>
                  <a:srgbClr val="002060"/>
                </a:solidFill>
                <a:latin typeface="Montserrat" pitchFamily="2" charset="77"/>
              </a:rPr>
              <a:t>Ritardi temporali</a:t>
            </a:r>
          </a:p>
          <a:p>
            <a:pPr marL="285750" indent="-285750">
              <a:buFont typeface="Arial" panose="020B0604020202020204" pitchFamily="34" charset="0"/>
              <a:buChar char="•"/>
            </a:pPr>
            <a:r>
              <a:rPr lang="it-IT" sz="1800" dirty="0">
                <a:solidFill>
                  <a:srgbClr val="002060"/>
                </a:solidFill>
                <a:latin typeface="Montserrat" pitchFamily="2" charset="77"/>
              </a:rPr>
              <a:t>Scarsa qualità dei casi di test</a:t>
            </a:r>
          </a:p>
        </p:txBody>
      </p:sp>
      <p:sp>
        <p:nvSpPr>
          <p:cNvPr id="20" name="Rettangolo con angoli arrotondati 19">
            <a:extLst>
              <a:ext uri="{FF2B5EF4-FFF2-40B4-BE49-F238E27FC236}">
                <a16:creationId xmlns:a16="http://schemas.microsoft.com/office/drawing/2014/main" id="{872D4A00-410F-D4D8-6542-9211A50ED698}"/>
              </a:ext>
            </a:extLst>
          </p:cNvPr>
          <p:cNvSpPr/>
          <p:nvPr/>
        </p:nvSpPr>
        <p:spPr>
          <a:xfrm>
            <a:off x="5719733" y="1995642"/>
            <a:ext cx="1948072" cy="66804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Debug Difficile</a:t>
            </a:r>
          </a:p>
        </p:txBody>
      </p:sp>
      <p:sp>
        <p:nvSpPr>
          <p:cNvPr id="21" name="Rettangolo con angoli arrotondati 20">
            <a:extLst>
              <a:ext uri="{FF2B5EF4-FFF2-40B4-BE49-F238E27FC236}">
                <a16:creationId xmlns:a16="http://schemas.microsoft.com/office/drawing/2014/main" id="{0EDD96B3-3727-AEDA-D539-BA346DDA7D8D}"/>
              </a:ext>
            </a:extLst>
          </p:cNvPr>
          <p:cNvSpPr/>
          <p:nvPr/>
        </p:nvSpPr>
        <p:spPr>
          <a:xfrm>
            <a:off x="5719733" y="2752849"/>
            <a:ext cx="1948072" cy="668047"/>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Calo di prestazioni del team</a:t>
            </a:r>
          </a:p>
        </p:txBody>
      </p:sp>
      <p:sp>
        <p:nvSpPr>
          <p:cNvPr id="22" name="Rettangolo con angoli arrotondati 21">
            <a:extLst>
              <a:ext uri="{FF2B5EF4-FFF2-40B4-BE49-F238E27FC236}">
                <a16:creationId xmlns:a16="http://schemas.microsoft.com/office/drawing/2014/main" id="{C16C0F97-DEC5-6565-BF7F-A0F34BB2EA5F}"/>
              </a:ext>
            </a:extLst>
          </p:cNvPr>
          <p:cNvSpPr/>
          <p:nvPr/>
        </p:nvSpPr>
        <p:spPr>
          <a:xfrm>
            <a:off x="5759228" y="3510213"/>
            <a:ext cx="1925688" cy="668047"/>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Perdita di fiducia</a:t>
            </a:r>
          </a:p>
        </p:txBody>
      </p:sp>
    </p:spTree>
    <p:extLst>
      <p:ext uri="{BB962C8B-B14F-4D97-AF65-F5344CB8AC3E}">
        <p14:creationId xmlns:p14="http://schemas.microsoft.com/office/powerpoint/2010/main" val="10089416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000">
              <a:schemeClr val="accent2"/>
            </a:gs>
            <a:gs pos="56000">
              <a:schemeClr val="accent4">
                <a:lumMod val="40000"/>
                <a:lumOff val="60000"/>
              </a:schemeClr>
            </a:gs>
            <a:gs pos="43000">
              <a:schemeClr val="accent2"/>
            </a:gs>
            <a:gs pos="94000">
              <a:schemeClr val="accent4">
                <a:lumMod val="40000"/>
                <a:lumOff val="60000"/>
              </a:schemeClr>
            </a:gs>
          </a:gsLst>
          <a:lin ang="600000" scaled="0"/>
        </a:gradFill>
        <a:effectLst/>
      </p:bgPr>
    </p:bg>
    <p:spTree>
      <p:nvGrpSpPr>
        <p:cNvPr id="1" name="Shape 640"/>
        <p:cNvGrpSpPr/>
        <p:nvPr/>
      </p:nvGrpSpPr>
      <p:grpSpPr>
        <a:xfrm>
          <a:off x="0" y="0"/>
          <a:ext cx="0" cy="0"/>
          <a:chOff x="0" y="0"/>
          <a:chExt cx="0" cy="0"/>
        </a:xfrm>
      </p:grpSpPr>
      <p:sp>
        <p:nvSpPr>
          <p:cNvPr id="643" name="Google Shape;643;p42"/>
          <p:cNvSpPr txBox="1">
            <a:spLocks noGrp="1"/>
          </p:cNvSpPr>
          <p:nvPr>
            <p:ph type="title" idx="6"/>
          </p:nvPr>
        </p:nvSpPr>
        <p:spPr>
          <a:xfrm>
            <a:off x="688652" y="543410"/>
            <a:ext cx="7704000" cy="84113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Cause e </a:t>
            </a:r>
            <a:r>
              <a:rPr lang="en" err="1">
                <a:solidFill>
                  <a:schemeClr val="accent3"/>
                </a:solidFill>
              </a:rPr>
              <a:t>problemi</a:t>
            </a:r>
            <a:endParaRPr>
              <a:solidFill>
                <a:schemeClr val="accent3"/>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CasellaDiTesto 17">
            <a:extLst>
              <a:ext uri="{FF2B5EF4-FFF2-40B4-BE49-F238E27FC236}">
                <a16:creationId xmlns:a16="http://schemas.microsoft.com/office/drawing/2014/main" id="{C9BF15E9-CE7E-B698-8600-42B088EFEC9A}"/>
              </a:ext>
            </a:extLst>
          </p:cNvPr>
          <p:cNvSpPr txBox="1"/>
          <p:nvPr/>
        </p:nvSpPr>
        <p:spPr>
          <a:xfrm>
            <a:off x="228600" y="2087207"/>
            <a:ext cx="4304383" cy="2031325"/>
          </a:xfrm>
          <a:prstGeom prst="rect">
            <a:avLst/>
          </a:prstGeom>
          <a:noFill/>
        </p:spPr>
        <p:txBody>
          <a:bodyPr wrap="none" rtlCol="0">
            <a:spAutoFit/>
          </a:bodyPr>
          <a:lstStyle/>
          <a:p>
            <a:pPr marL="285750" indent="-285750">
              <a:buFont typeface="Arial" panose="020B0604020202020204" pitchFamily="34" charset="0"/>
              <a:buChar char="•"/>
            </a:pPr>
            <a:r>
              <a:rPr lang="it-IT" sz="1800">
                <a:solidFill>
                  <a:srgbClr val="002060"/>
                </a:solidFill>
                <a:latin typeface="Montserrat" pitchFamily="2" charset="77"/>
              </a:rPr>
              <a:t>Concorrenza</a:t>
            </a:r>
          </a:p>
          <a:p>
            <a:pPr marL="285750" indent="-285750">
              <a:buFont typeface="Arial" panose="020B0604020202020204" pitchFamily="34" charset="0"/>
              <a:buChar char="•"/>
            </a:pPr>
            <a:r>
              <a:rPr lang="it-IT" sz="1800">
                <a:solidFill>
                  <a:srgbClr val="002060"/>
                </a:solidFill>
                <a:latin typeface="Montserrat" pitchFamily="2" charset="77"/>
              </a:rPr>
              <a:t>Dipendenza esterna</a:t>
            </a:r>
          </a:p>
          <a:p>
            <a:pPr marL="285750" indent="-285750">
              <a:buFont typeface="Arial" panose="020B0604020202020204" pitchFamily="34" charset="0"/>
              <a:buChar char="•"/>
            </a:pPr>
            <a:r>
              <a:rPr lang="it-IT" sz="1800">
                <a:solidFill>
                  <a:srgbClr val="002060"/>
                </a:solidFill>
                <a:latin typeface="Montserrat" pitchFamily="2" charset="77"/>
              </a:rPr>
              <a:t>Stato iniziale non deterministico</a:t>
            </a:r>
          </a:p>
          <a:p>
            <a:pPr marL="285750" indent="-285750">
              <a:buFont typeface="Arial" panose="020B0604020202020204" pitchFamily="34" charset="0"/>
              <a:buChar char="•"/>
            </a:pPr>
            <a:r>
              <a:rPr lang="it-IT" sz="1800">
                <a:solidFill>
                  <a:srgbClr val="002060"/>
                </a:solidFill>
                <a:latin typeface="Montserrat" pitchFamily="2" charset="77"/>
              </a:rPr>
              <a:t>Ambiente di esecuzione variabile</a:t>
            </a:r>
          </a:p>
          <a:p>
            <a:pPr marL="285750" indent="-285750">
              <a:buFont typeface="Arial" panose="020B0604020202020204" pitchFamily="34" charset="0"/>
              <a:buChar char="•"/>
            </a:pPr>
            <a:r>
              <a:rPr lang="it-IT" sz="1800">
                <a:solidFill>
                  <a:srgbClr val="002060"/>
                </a:solidFill>
                <a:latin typeface="Montserrat" pitchFamily="2" charset="77"/>
              </a:rPr>
              <a:t>Ordine di esecuzione</a:t>
            </a:r>
          </a:p>
          <a:p>
            <a:pPr marL="285750" indent="-285750">
              <a:buFont typeface="Arial" panose="020B0604020202020204" pitchFamily="34" charset="0"/>
              <a:buChar char="•"/>
            </a:pPr>
            <a:r>
              <a:rPr lang="it-IT" sz="1800">
                <a:solidFill>
                  <a:srgbClr val="002060"/>
                </a:solidFill>
                <a:latin typeface="Montserrat" pitchFamily="2" charset="77"/>
              </a:rPr>
              <a:t>Ritardi temporali</a:t>
            </a:r>
          </a:p>
          <a:p>
            <a:pPr marL="285750" indent="-285750">
              <a:buFont typeface="Arial" panose="020B0604020202020204" pitchFamily="34" charset="0"/>
              <a:buChar char="•"/>
            </a:pPr>
            <a:r>
              <a:rPr lang="it-IT" sz="1800">
                <a:solidFill>
                  <a:srgbClr val="002060"/>
                </a:solidFill>
                <a:latin typeface="Montserrat" pitchFamily="2" charset="77"/>
              </a:rPr>
              <a:t>Scarsa qualità dei casi di test</a:t>
            </a:r>
          </a:p>
        </p:txBody>
      </p:sp>
      <p:sp>
        <p:nvSpPr>
          <p:cNvPr id="20" name="Rettangolo con angoli arrotondati 19">
            <a:extLst>
              <a:ext uri="{FF2B5EF4-FFF2-40B4-BE49-F238E27FC236}">
                <a16:creationId xmlns:a16="http://schemas.microsoft.com/office/drawing/2014/main" id="{872D4A00-410F-D4D8-6542-9211A50ED698}"/>
              </a:ext>
            </a:extLst>
          </p:cNvPr>
          <p:cNvSpPr/>
          <p:nvPr/>
        </p:nvSpPr>
        <p:spPr>
          <a:xfrm>
            <a:off x="5719733" y="1995642"/>
            <a:ext cx="1948072" cy="668046"/>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Debug Difficile</a:t>
            </a:r>
          </a:p>
        </p:txBody>
      </p:sp>
      <p:sp>
        <p:nvSpPr>
          <p:cNvPr id="21" name="Rettangolo con angoli arrotondati 20">
            <a:extLst>
              <a:ext uri="{FF2B5EF4-FFF2-40B4-BE49-F238E27FC236}">
                <a16:creationId xmlns:a16="http://schemas.microsoft.com/office/drawing/2014/main" id="{0EDD96B3-3727-AEDA-D539-BA346DDA7D8D}"/>
              </a:ext>
            </a:extLst>
          </p:cNvPr>
          <p:cNvSpPr/>
          <p:nvPr/>
        </p:nvSpPr>
        <p:spPr>
          <a:xfrm>
            <a:off x="5719733" y="2752849"/>
            <a:ext cx="1948072" cy="668047"/>
          </a:xfrm>
          <a:prstGeom prst="round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1200" b="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Calo di prestazioni del team</a:t>
            </a:r>
          </a:p>
        </p:txBody>
      </p:sp>
      <p:sp>
        <p:nvSpPr>
          <p:cNvPr id="22" name="Rettangolo con angoli arrotondati 21">
            <a:extLst>
              <a:ext uri="{FF2B5EF4-FFF2-40B4-BE49-F238E27FC236}">
                <a16:creationId xmlns:a16="http://schemas.microsoft.com/office/drawing/2014/main" id="{C16C0F97-DEC5-6565-BF7F-A0F34BB2EA5F}"/>
              </a:ext>
            </a:extLst>
          </p:cNvPr>
          <p:cNvSpPr/>
          <p:nvPr/>
        </p:nvSpPr>
        <p:spPr>
          <a:xfrm>
            <a:off x="897838" y="1888050"/>
            <a:ext cx="7426361" cy="2165801"/>
          </a:xfrm>
          <a:prstGeom prst="roundRect">
            <a:avLst>
              <a:gd name="adj" fmla="val 6482"/>
            </a:avLst>
          </a:prstGeom>
          <a:gradFill>
            <a:gsLst>
              <a:gs pos="0">
                <a:schemeClr val="accent3">
                  <a:tint val="100000"/>
                  <a:shade val="100000"/>
                  <a:satMod val="130000"/>
                </a:schemeClr>
              </a:gs>
              <a:gs pos="100000">
                <a:schemeClr val="accent3">
                  <a:tint val="50000"/>
                  <a:shade val="100000"/>
                  <a:satMod val="350000"/>
                </a:schemeClr>
              </a:gs>
            </a:gsLst>
          </a:gradFill>
        </p:spPr>
        <p:style>
          <a:lnRef idx="0">
            <a:schemeClr val="accent3"/>
          </a:lnRef>
          <a:fillRef idx="3">
            <a:schemeClr val="accent3"/>
          </a:fillRef>
          <a:effectRef idx="3">
            <a:schemeClr val="accent3"/>
          </a:effectRef>
          <a:fontRef idx="minor">
            <a:schemeClr val="lt1"/>
          </a:fontRef>
        </p:style>
        <p:txBody>
          <a:bodyPr rtlCol="0" anchor="ctr"/>
          <a:lstStyle/>
          <a:p>
            <a:pPr algn="ctr"/>
            <a:r>
              <a:rPr lang="it-IT"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Perdita di fiducia</a:t>
            </a:r>
            <a:endParaRPr lang="it-IT"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endParaRPr>
          </a:p>
          <a:p>
            <a:pPr algn="ctr"/>
            <a:r>
              <a:rPr lang="it-IT" sz="18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Il vero costo della </a:t>
            </a:r>
            <a:r>
              <a:rPr lang="it-IT" sz="1800" i="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flakiness</a:t>
            </a:r>
            <a:r>
              <a:rPr lang="it-IT" sz="1800" i="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Montserrat" pitchFamily="2" charset="77"/>
              </a:rPr>
              <a:t> è una mancanza di fiducia nei tuoi test…. Se non hai fiducia nei tuoi, test allora non sei in una posizione migliore di un team che ha zero test. </a:t>
            </a:r>
          </a:p>
        </p:txBody>
      </p:sp>
    </p:spTree>
    <p:extLst>
      <p:ext uri="{BB962C8B-B14F-4D97-AF65-F5344CB8AC3E}">
        <p14:creationId xmlns:p14="http://schemas.microsoft.com/office/powerpoint/2010/main" val="1966045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3"/>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Come </a:t>
            </a:r>
            <a:r>
              <a:rPr lang="en" dirty="0" err="1"/>
              <a:t>avviene</a:t>
            </a:r>
            <a:r>
              <a:rPr lang="en" dirty="0"/>
              <a:t> la detection?</a:t>
            </a:r>
            <a:endParaRPr dirty="0"/>
          </a:p>
        </p:txBody>
      </p:sp>
      <p:grpSp>
        <p:nvGrpSpPr>
          <p:cNvPr id="699" name="Google Shape;699;p43"/>
          <p:cNvGrpSpPr/>
          <p:nvPr/>
        </p:nvGrpSpPr>
        <p:grpSpPr>
          <a:xfrm>
            <a:off x="7664191" y="-75416"/>
            <a:ext cx="2023619" cy="1907631"/>
            <a:chOff x="7044200" y="76211"/>
            <a:chExt cx="2023619" cy="1907631"/>
          </a:xfrm>
        </p:grpSpPr>
        <p:sp>
          <p:nvSpPr>
            <p:cNvPr id="700" name="Google Shape;700;p4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43"/>
            <p:cNvGrpSpPr/>
            <p:nvPr/>
          </p:nvGrpSpPr>
          <p:grpSpPr>
            <a:xfrm>
              <a:off x="7418027" y="228595"/>
              <a:ext cx="1497384" cy="1264312"/>
              <a:chOff x="5949750" y="3656175"/>
              <a:chExt cx="668475" cy="564425"/>
            </a:xfrm>
          </p:grpSpPr>
          <p:sp>
            <p:nvSpPr>
              <p:cNvPr id="702" name="Google Shape;702;p43"/>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43"/>
            <p:cNvSpPr/>
            <p:nvPr/>
          </p:nvSpPr>
          <p:spPr>
            <a:xfrm>
              <a:off x="8497771" y="16040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7044200"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8879600" y="14167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76179D4F-E20D-B1DA-820E-D7DD77FB0A5E}"/>
              </a:ext>
            </a:extLst>
          </p:cNvPr>
          <p:cNvSpPr txBox="1"/>
          <p:nvPr/>
        </p:nvSpPr>
        <p:spPr>
          <a:xfrm>
            <a:off x="811418" y="2178188"/>
            <a:ext cx="7704000" cy="923330"/>
          </a:xfrm>
          <a:prstGeom prst="rect">
            <a:avLst/>
          </a:prstGeom>
          <a:noFill/>
        </p:spPr>
        <p:txBody>
          <a:bodyPr wrap="square" rtlCol="0">
            <a:spAutoFit/>
          </a:bodyPr>
          <a:lstStyle/>
          <a:p>
            <a:pPr algn="ctr"/>
            <a:r>
              <a:rPr lang="it-IT" sz="1800" dirty="0">
                <a:solidFill>
                  <a:srgbClr val="002060"/>
                </a:solidFill>
                <a:latin typeface="Montserrat" pitchFamily="2" charset="77"/>
              </a:rPr>
              <a:t>L’approccio più utilizzato per l’identificazione dei test </a:t>
            </a:r>
            <a:r>
              <a:rPr lang="it-IT" sz="1800" dirty="0" err="1">
                <a:solidFill>
                  <a:srgbClr val="002060"/>
                </a:solidFill>
                <a:latin typeface="Montserrat" pitchFamily="2" charset="77"/>
              </a:rPr>
              <a:t>flaky</a:t>
            </a:r>
            <a:r>
              <a:rPr lang="it-IT" sz="1800" dirty="0">
                <a:solidFill>
                  <a:srgbClr val="002060"/>
                </a:solidFill>
                <a:latin typeface="Montserrat" pitchFamily="2" charset="77"/>
              </a:rPr>
              <a:t> è quello della </a:t>
            </a:r>
            <a:r>
              <a:rPr lang="it-IT" sz="1800" b="1" dirty="0" err="1">
                <a:solidFill>
                  <a:srgbClr val="002060"/>
                </a:solidFill>
                <a:latin typeface="Montserrat" pitchFamily="2" charset="77"/>
              </a:rPr>
              <a:t>ReRuns</a:t>
            </a:r>
            <a:r>
              <a:rPr lang="it-IT" sz="1800" dirty="0">
                <a:solidFill>
                  <a:srgbClr val="002060"/>
                </a:solidFill>
                <a:latin typeface="Montserrat" pitchFamily="2" charset="77"/>
              </a:rPr>
              <a:t>, ovvero </a:t>
            </a:r>
            <a:r>
              <a:rPr lang="it-IT" sz="1800" b="1" dirty="0">
                <a:solidFill>
                  <a:srgbClr val="002060"/>
                </a:solidFill>
                <a:latin typeface="Montserrat" pitchFamily="2" charset="77"/>
              </a:rPr>
              <a:t>rieseguire più volte la suite di test </a:t>
            </a:r>
            <a:r>
              <a:rPr lang="it-IT" sz="1800" dirty="0">
                <a:solidFill>
                  <a:srgbClr val="002060"/>
                </a:solidFill>
                <a:latin typeface="Montserrat" pitchFamily="2" charset="77"/>
              </a:rPr>
              <a:t>ed osservare il comportamento dei singoli test.</a:t>
            </a:r>
          </a:p>
        </p:txBody>
      </p:sp>
    </p:spTree>
    <p:extLst>
      <p:ext uri="{BB962C8B-B14F-4D97-AF65-F5344CB8AC3E}">
        <p14:creationId xmlns:p14="http://schemas.microsoft.com/office/powerpoint/2010/main" val="4002193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3"/>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Come </a:t>
            </a:r>
            <a:r>
              <a:rPr lang="en" err="1"/>
              <a:t>avviene</a:t>
            </a:r>
            <a:r>
              <a:rPr lang="en"/>
              <a:t> la detection?</a:t>
            </a:r>
            <a:endParaRPr/>
          </a:p>
        </p:txBody>
      </p:sp>
      <p:grpSp>
        <p:nvGrpSpPr>
          <p:cNvPr id="699" name="Google Shape;699;p43"/>
          <p:cNvGrpSpPr/>
          <p:nvPr/>
        </p:nvGrpSpPr>
        <p:grpSpPr>
          <a:xfrm>
            <a:off x="7664191" y="-75416"/>
            <a:ext cx="2023619" cy="1907631"/>
            <a:chOff x="7044200" y="76211"/>
            <a:chExt cx="2023619" cy="1907631"/>
          </a:xfrm>
        </p:grpSpPr>
        <p:sp>
          <p:nvSpPr>
            <p:cNvPr id="700" name="Google Shape;700;p4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43"/>
            <p:cNvGrpSpPr/>
            <p:nvPr/>
          </p:nvGrpSpPr>
          <p:grpSpPr>
            <a:xfrm>
              <a:off x="7418027" y="228595"/>
              <a:ext cx="1497384" cy="1264312"/>
              <a:chOff x="5949750" y="3656175"/>
              <a:chExt cx="668475" cy="564425"/>
            </a:xfrm>
          </p:grpSpPr>
          <p:sp>
            <p:nvSpPr>
              <p:cNvPr id="702" name="Google Shape;702;p43"/>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43"/>
            <p:cNvSpPr/>
            <p:nvPr/>
          </p:nvSpPr>
          <p:spPr>
            <a:xfrm>
              <a:off x="8497771" y="16040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7044200"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8879600" y="14167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CasellaDiTesto 1">
            <a:extLst>
              <a:ext uri="{FF2B5EF4-FFF2-40B4-BE49-F238E27FC236}">
                <a16:creationId xmlns:a16="http://schemas.microsoft.com/office/drawing/2014/main" id="{76179D4F-E20D-B1DA-820E-D7DD77FB0A5E}"/>
              </a:ext>
            </a:extLst>
          </p:cNvPr>
          <p:cNvSpPr txBox="1"/>
          <p:nvPr/>
        </p:nvSpPr>
        <p:spPr>
          <a:xfrm>
            <a:off x="764098" y="1434576"/>
            <a:ext cx="7704000" cy="923330"/>
          </a:xfrm>
          <a:prstGeom prst="rect">
            <a:avLst/>
          </a:prstGeom>
          <a:noFill/>
        </p:spPr>
        <p:txBody>
          <a:bodyPr wrap="square" rtlCol="0">
            <a:spAutoFit/>
          </a:bodyPr>
          <a:lstStyle/>
          <a:p>
            <a:pPr algn="ctr"/>
            <a:r>
              <a:rPr lang="it-IT" sz="1800" dirty="0">
                <a:solidFill>
                  <a:srgbClr val="002060"/>
                </a:solidFill>
                <a:latin typeface="Montserrat" pitchFamily="2" charset="77"/>
              </a:rPr>
              <a:t>L’approccio più utilizzato per l’identificazione dei test </a:t>
            </a:r>
            <a:r>
              <a:rPr lang="it-IT" sz="1800" dirty="0" err="1">
                <a:solidFill>
                  <a:srgbClr val="C00000"/>
                </a:solidFill>
                <a:latin typeface="Montserrat" pitchFamily="2" charset="77"/>
              </a:rPr>
              <a:t>flaky</a:t>
            </a:r>
            <a:r>
              <a:rPr lang="it-IT" sz="1800" dirty="0">
                <a:solidFill>
                  <a:srgbClr val="C00000"/>
                </a:solidFill>
                <a:latin typeface="Montserrat" pitchFamily="2" charset="77"/>
              </a:rPr>
              <a:t> </a:t>
            </a:r>
            <a:r>
              <a:rPr lang="it-IT" sz="1800" dirty="0">
                <a:solidFill>
                  <a:srgbClr val="002060"/>
                </a:solidFill>
                <a:latin typeface="Montserrat" pitchFamily="2" charset="77"/>
              </a:rPr>
              <a:t>è quello della </a:t>
            </a:r>
            <a:r>
              <a:rPr lang="it-IT" sz="1800" b="1" dirty="0" err="1">
                <a:solidFill>
                  <a:srgbClr val="002060"/>
                </a:solidFill>
                <a:latin typeface="Montserrat" pitchFamily="2" charset="77"/>
              </a:rPr>
              <a:t>ReRuns</a:t>
            </a:r>
            <a:r>
              <a:rPr lang="it-IT" sz="1800" dirty="0">
                <a:solidFill>
                  <a:srgbClr val="002060"/>
                </a:solidFill>
                <a:latin typeface="Montserrat" pitchFamily="2" charset="77"/>
              </a:rPr>
              <a:t>, ovvero </a:t>
            </a:r>
            <a:r>
              <a:rPr lang="it-IT" sz="1800" b="1" dirty="0">
                <a:solidFill>
                  <a:srgbClr val="002060"/>
                </a:solidFill>
                <a:latin typeface="Montserrat" pitchFamily="2" charset="77"/>
              </a:rPr>
              <a:t>rieseguire più volte la suite di test </a:t>
            </a:r>
            <a:r>
              <a:rPr lang="it-IT" sz="1800" dirty="0">
                <a:solidFill>
                  <a:srgbClr val="002060"/>
                </a:solidFill>
                <a:latin typeface="Montserrat" pitchFamily="2" charset="77"/>
              </a:rPr>
              <a:t>ed osservare il comportamento dei singoli test.</a:t>
            </a:r>
          </a:p>
        </p:txBody>
      </p:sp>
      <p:sp>
        <p:nvSpPr>
          <p:cNvPr id="3" name="Google Shape;697;p43">
            <a:extLst>
              <a:ext uri="{FF2B5EF4-FFF2-40B4-BE49-F238E27FC236}">
                <a16:creationId xmlns:a16="http://schemas.microsoft.com/office/drawing/2014/main" id="{6386964E-380D-5787-C764-5FFAD2D24E7F}"/>
              </a:ext>
            </a:extLst>
          </p:cNvPr>
          <p:cNvSpPr txBox="1">
            <a:spLocks/>
          </p:cNvSpPr>
          <p:nvPr/>
        </p:nvSpPr>
        <p:spPr>
          <a:xfrm>
            <a:off x="720000" y="2591850"/>
            <a:ext cx="7704000" cy="676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35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it-IT" sz="2400" b="1" dirty="0">
                <a:solidFill>
                  <a:srgbClr val="005D77"/>
                </a:solidFill>
              </a:rPr>
              <a:t>Limiti di tale approccio</a:t>
            </a:r>
          </a:p>
        </p:txBody>
      </p:sp>
      <p:sp>
        <p:nvSpPr>
          <p:cNvPr id="4" name="CasellaDiTesto 3">
            <a:extLst>
              <a:ext uri="{FF2B5EF4-FFF2-40B4-BE49-F238E27FC236}">
                <a16:creationId xmlns:a16="http://schemas.microsoft.com/office/drawing/2014/main" id="{59B7301A-5F7A-24CC-68D8-CC29F7E44B65}"/>
              </a:ext>
            </a:extLst>
          </p:cNvPr>
          <p:cNvSpPr txBox="1"/>
          <p:nvPr/>
        </p:nvSpPr>
        <p:spPr>
          <a:xfrm>
            <a:off x="641738" y="3183035"/>
            <a:ext cx="7704000" cy="1200329"/>
          </a:xfrm>
          <a:prstGeom prst="rect">
            <a:avLst/>
          </a:prstGeom>
          <a:noFill/>
        </p:spPr>
        <p:txBody>
          <a:bodyPr wrap="square" rtlCol="0">
            <a:spAutoFit/>
          </a:bodyPr>
          <a:lstStyle/>
          <a:p>
            <a:pPr marL="342900" indent="-342900" algn="ctr">
              <a:buFont typeface="+mj-lt"/>
              <a:buAutoNum type="arabicPeriod"/>
            </a:pPr>
            <a:r>
              <a:rPr lang="it-IT" sz="1800" dirty="0">
                <a:solidFill>
                  <a:srgbClr val="002060"/>
                </a:solidFill>
                <a:latin typeface="Montserrat" pitchFamily="2" charset="77"/>
              </a:rPr>
              <a:t>Troppo costoso, specialmente per grandi suite di test</a:t>
            </a:r>
          </a:p>
          <a:p>
            <a:pPr marL="342900" indent="-342900" algn="ctr">
              <a:buFont typeface="+mj-lt"/>
              <a:buAutoNum type="arabicPeriod"/>
            </a:pPr>
            <a:r>
              <a:rPr lang="it-IT" sz="1800" dirty="0">
                <a:solidFill>
                  <a:srgbClr val="002060"/>
                </a:solidFill>
                <a:latin typeface="Montserrat" pitchFamily="2" charset="77"/>
              </a:rPr>
              <a:t>Non esiste un numero </a:t>
            </a:r>
            <a:r>
              <a:rPr lang="it-IT" sz="1800" dirty="0" err="1">
                <a:solidFill>
                  <a:srgbClr val="002060"/>
                </a:solidFill>
                <a:latin typeface="Montserrat" pitchFamily="2" charset="77"/>
              </a:rPr>
              <a:t>N</a:t>
            </a:r>
            <a:r>
              <a:rPr lang="it-IT" sz="1800" dirty="0">
                <a:solidFill>
                  <a:srgbClr val="002060"/>
                </a:solidFill>
                <a:latin typeface="Montserrat" pitchFamily="2" charset="77"/>
              </a:rPr>
              <a:t> di esecuzioni che ci assicura che un test non sia </a:t>
            </a:r>
            <a:r>
              <a:rPr lang="it-IT" sz="1800" dirty="0" err="1">
                <a:solidFill>
                  <a:srgbClr val="C00000"/>
                </a:solidFill>
                <a:latin typeface="Montserrat" pitchFamily="2" charset="77"/>
              </a:rPr>
              <a:t>flaky</a:t>
            </a:r>
            <a:r>
              <a:rPr lang="it-IT" sz="1800" dirty="0">
                <a:solidFill>
                  <a:srgbClr val="002060"/>
                </a:solidFill>
                <a:latin typeface="Montserrat" pitchFamily="2" charset="77"/>
              </a:rPr>
              <a:t>.</a:t>
            </a:r>
          </a:p>
          <a:p>
            <a:pPr algn="ctr"/>
            <a:endParaRPr lang="it-IT" sz="1800" dirty="0">
              <a:solidFill>
                <a:srgbClr val="002060"/>
              </a:solidFill>
              <a:latin typeface="Montserrat" pitchFamily="2" charset="77"/>
            </a:endParaRPr>
          </a:p>
        </p:txBody>
      </p:sp>
    </p:spTree>
    <p:extLst>
      <p:ext uri="{BB962C8B-B14F-4D97-AF65-F5344CB8AC3E}">
        <p14:creationId xmlns:p14="http://schemas.microsoft.com/office/powerpoint/2010/main" val="3495592390"/>
      </p:ext>
    </p:extLst>
  </p:cSld>
  <p:clrMapOvr>
    <a:masterClrMapping/>
  </p:clrMapOvr>
</p:sld>
</file>

<file path=ppt/theme/theme1.xml><?xml version="1.0" encoding="utf-8"?>
<a:theme xmlns:a="http://schemas.openxmlformats.org/drawingml/2006/main" name="Software Development School Center by Slidesgo">
  <a:themeElements>
    <a:clrScheme name="Simple Light">
      <a:dk1>
        <a:srgbClr val="666466"/>
      </a:dk1>
      <a:lt1>
        <a:srgbClr val="005D77"/>
      </a:lt1>
      <a:dk2>
        <a:srgbClr val="399BD8"/>
      </a:dk2>
      <a:lt2>
        <a:srgbClr val="84C4F4"/>
      </a:lt2>
      <a:accent1>
        <a:srgbClr val="C2E9FF"/>
      </a:accent1>
      <a:accent2>
        <a:srgbClr val="D9F1FF"/>
      </a:accent2>
      <a:accent3>
        <a:srgbClr val="EC6F09"/>
      </a:accent3>
      <a:accent4>
        <a:srgbClr val="F78A2F"/>
      </a:accent4>
      <a:accent5>
        <a:srgbClr val="FFFFFF"/>
      </a:accent5>
      <a:accent6>
        <a:srgbClr val="FFFFFF"/>
      </a:accent6>
      <a:hlink>
        <a:srgbClr val="6664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3965</TotalTime>
  <Words>1950</Words>
  <Application>Microsoft Macintosh PowerPoint</Application>
  <PresentationFormat>Presentazione su schermo (16:9)</PresentationFormat>
  <Paragraphs>316</Paragraphs>
  <Slides>30</Slides>
  <Notes>30</Notes>
  <HiddenSlides>9</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30</vt:i4>
      </vt:variant>
    </vt:vector>
  </HeadingPairs>
  <TitlesOfParts>
    <vt:vector size="37" baseType="lpstr">
      <vt:lpstr>Helvetica Neue Medium</vt:lpstr>
      <vt:lpstr>Montserrat Medium</vt:lpstr>
      <vt:lpstr>Montserrat Black</vt:lpstr>
      <vt:lpstr>Bebas Neue</vt:lpstr>
      <vt:lpstr>Montserrat</vt:lpstr>
      <vt:lpstr>Arial</vt:lpstr>
      <vt:lpstr>Software Development School Center by Slidesgo</vt:lpstr>
      <vt:lpstr>Flakiness Detection:  An Extensive Analysis</vt:lpstr>
      <vt:lpstr>Che cos’è il testing?</vt:lpstr>
      <vt:lpstr>Quali vantaggi offre?</vt:lpstr>
      <vt:lpstr>Quali vantaggi offre?</vt:lpstr>
      <vt:lpstr>Presentazione standard di PowerPoint</vt:lpstr>
      <vt:lpstr>Cause e problemi</vt:lpstr>
      <vt:lpstr>Cause e problemi</vt:lpstr>
      <vt:lpstr>Come avviene la detection?</vt:lpstr>
      <vt:lpstr>Come avviene la detection?</vt:lpstr>
      <vt:lpstr>QUAL’È IL NOSTO OBIETTIVO?</vt:lpstr>
      <vt:lpstr>QUAL’E IL NOSTO OBIETTIVO?</vt:lpstr>
      <vt:lpstr>Cosa è stato fatto</vt:lpstr>
      <vt:lpstr>Pipeline Identification</vt:lpstr>
      <vt:lpstr>Pipeline Identification</vt:lpstr>
      <vt:lpstr>WPFP &amp; CPFP</vt:lpstr>
      <vt:lpstr>Whitin/Cross - Project Flaky Test Prediction</vt:lpstr>
      <vt:lpstr>Whitin/Cross - Project Flaky Test Prediction</vt:lpstr>
      <vt:lpstr>WPFP &amp; CPFP</vt:lpstr>
      <vt:lpstr>Perché il crollo di prestazioni in un contesto CPFP?</vt:lpstr>
      <vt:lpstr>CPFP EXPERIMENTS</vt:lpstr>
      <vt:lpstr>CPFP EXPERIMENTS</vt:lpstr>
      <vt:lpstr>CPFP EXPERIMENTS</vt:lpstr>
      <vt:lpstr>CPFP EXPERIMENTS</vt:lpstr>
      <vt:lpstr>CPFP EXPERIMENTS</vt:lpstr>
      <vt:lpstr>CPFP EXPERIMENTS</vt:lpstr>
      <vt:lpstr>Conclusioni</vt:lpstr>
      <vt:lpstr>Conclusioni</vt:lpstr>
      <vt:lpstr>Conclusioni</vt:lpstr>
      <vt:lpstr>Conclusioni</vt:lpstr>
      <vt:lpstr>Grazie dell’attenzione.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Flakiness Detection:  An Extensive Analysis</dc:title>
  <cp:lastModifiedBy>ANGELO AFELTRA</cp:lastModifiedBy>
  <cp:revision>18</cp:revision>
  <dcterms:modified xsi:type="dcterms:W3CDTF">2023-10-26T10:15:31Z</dcterms:modified>
</cp:coreProperties>
</file>